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handoutMasterIdLst>
    <p:handoutMasterId r:id="rId95"/>
  </p:handoutMasterIdLst>
  <p:sldIdLst>
    <p:sldId id="288" r:id="rId2"/>
    <p:sldId id="264" r:id="rId3"/>
    <p:sldId id="298" r:id="rId4"/>
    <p:sldId id="299" r:id="rId5"/>
    <p:sldId id="265" r:id="rId6"/>
    <p:sldId id="306" r:id="rId7"/>
    <p:sldId id="303" r:id="rId8"/>
    <p:sldId id="293" r:id="rId9"/>
    <p:sldId id="304" r:id="rId10"/>
    <p:sldId id="305" r:id="rId11"/>
    <p:sldId id="329" r:id="rId12"/>
    <p:sldId id="334" r:id="rId13"/>
    <p:sldId id="294" r:id="rId14"/>
    <p:sldId id="311" r:id="rId15"/>
    <p:sldId id="314" r:id="rId16"/>
    <p:sldId id="313" r:id="rId17"/>
    <p:sldId id="317" r:id="rId18"/>
    <p:sldId id="323" r:id="rId19"/>
    <p:sldId id="396" r:id="rId20"/>
    <p:sldId id="452" r:id="rId21"/>
    <p:sldId id="453" r:id="rId22"/>
    <p:sldId id="397" r:id="rId23"/>
    <p:sldId id="454" r:id="rId24"/>
    <p:sldId id="455" r:id="rId25"/>
    <p:sldId id="456" r:id="rId26"/>
    <p:sldId id="457" r:id="rId27"/>
    <p:sldId id="458" r:id="rId28"/>
    <p:sldId id="459" r:id="rId29"/>
    <p:sldId id="460" r:id="rId30"/>
    <p:sldId id="461" r:id="rId31"/>
    <p:sldId id="462" r:id="rId32"/>
    <p:sldId id="463" r:id="rId33"/>
    <p:sldId id="464" r:id="rId34"/>
    <p:sldId id="336" r:id="rId35"/>
    <p:sldId id="337" r:id="rId36"/>
    <p:sldId id="341" r:id="rId37"/>
    <p:sldId id="342" r:id="rId38"/>
    <p:sldId id="321" r:id="rId39"/>
    <p:sldId id="322" r:id="rId40"/>
    <p:sldId id="324" r:id="rId41"/>
    <p:sldId id="328" r:id="rId42"/>
    <p:sldId id="325" r:id="rId43"/>
    <p:sldId id="326" r:id="rId44"/>
    <p:sldId id="327" r:id="rId45"/>
    <p:sldId id="520" r:id="rId46"/>
    <p:sldId id="295" r:id="rId47"/>
    <p:sldId id="335" r:id="rId48"/>
    <p:sldId id="339" r:id="rId49"/>
    <p:sldId id="266" r:id="rId50"/>
    <p:sldId id="267" r:id="rId51"/>
    <p:sldId id="268" r:id="rId52"/>
    <p:sldId id="256" r:id="rId53"/>
    <p:sldId id="269" r:id="rId54"/>
    <p:sldId id="257" r:id="rId55"/>
    <p:sldId id="270" r:id="rId56"/>
    <p:sldId id="258" r:id="rId57"/>
    <p:sldId id="271" r:id="rId58"/>
    <p:sldId id="275" r:id="rId59"/>
    <p:sldId id="259" r:id="rId60"/>
    <p:sldId id="272" r:id="rId61"/>
    <p:sldId id="260" r:id="rId62"/>
    <p:sldId id="273" r:id="rId63"/>
    <p:sldId id="261" r:id="rId64"/>
    <p:sldId id="565" r:id="rId65"/>
    <p:sldId id="310" r:id="rId66"/>
    <p:sldId id="564" r:id="rId67"/>
    <p:sldId id="315" r:id="rId68"/>
    <p:sldId id="316" r:id="rId69"/>
    <p:sldId id="604" r:id="rId70"/>
    <p:sldId id="282" r:id="rId71"/>
    <p:sldId id="566" r:id="rId72"/>
    <p:sldId id="340" r:id="rId73"/>
    <p:sldId id="300" r:id="rId74"/>
    <p:sldId id="274" r:id="rId75"/>
    <p:sldId id="312" r:id="rId76"/>
    <p:sldId id="281" r:id="rId77"/>
    <p:sldId id="262" r:id="rId78"/>
    <p:sldId id="276" r:id="rId79"/>
    <p:sldId id="277" r:id="rId80"/>
    <p:sldId id="278" r:id="rId81"/>
    <p:sldId id="279" r:id="rId82"/>
    <p:sldId id="296" r:id="rId83"/>
    <p:sldId id="593" r:id="rId84"/>
    <p:sldId id="280" r:id="rId85"/>
    <p:sldId id="330" r:id="rId86"/>
    <p:sldId id="284" r:id="rId87"/>
    <p:sldId id="292" r:id="rId88"/>
    <p:sldId id="291" r:id="rId89"/>
    <p:sldId id="331" r:id="rId90"/>
    <p:sldId id="332" r:id="rId91"/>
    <p:sldId id="333" r:id="rId92"/>
    <p:sldId id="338" r:id="rId93"/>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CC3399"/>
    <a:srgbClr val="000000"/>
    <a:srgbClr val="422ED8"/>
    <a:srgbClr val="FF7C80"/>
    <a:srgbClr val="FF0066"/>
    <a:srgbClr val="0033CC"/>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60"/>
    <p:restoredTop sz="94660"/>
  </p:normalViewPr>
  <p:slideViewPr>
    <p:cSldViewPr showGuides="1">
      <p:cViewPr varScale="1">
        <p:scale>
          <a:sx n="79" d="100"/>
          <a:sy n="79" d="100"/>
        </p:scale>
        <p:origin x="97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675"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676"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6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fld id="{9A0DB2DC-4C9A-4742-B13C-FB6460FD3503}" type="slidenum">
              <a:rPr lang="zh-CN" altLang="en-US" sz="1200" strike="noStrike" noProof="1" dirty="0">
                <a:latin typeface="Times New Roman" panose="02020603050405020304" pitchFamily="18" charset="0"/>
                <a:ea typeface="宋体" panose="02010600030101010101" pitchFamily="2" charset="-122"/>
                <a:cs typeface="+mn-cs"/>
              </a:rPr>
              <a:t>‹#›</a:t>
            </a:fld>
            <a:endParaRPr lang="zh-CN" altLang="en-US" sz="1200" strike="noStrike" noProof="1">
              <a:latin typeface="Times New Roman" panose="02020603050405020304" pitchFamily="18" charset="0"/>
            </a:endParaRPr>
          </a:p>
        </p:txBody>
      </p:sp>
    </p:spTree>
    <p:extLst>
      <p:ext uri="{BB962C8B-B14F-4D97-AF65-F5344CB8AC3E}">
        <p14:creationId xmlns:p14="http://schemas.microsoft.com/office/powerpoint/2010/main" val="3396416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2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Fifth level</a:t>
            </a:r>
          </a:p>
        </p:txBody>
      </p:sp>
      <p:sp>
        <p:nvSpPr>
          <p:cNvPr id="2663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3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fld id="{9A0DB2DC-4C9A-4742-B13C-FB6460FD3503}" type="slidenum">
              <a:rPr lang="zh-CN" altLang="en-US" sz="1200" strike="noStrike" noProof="1" dirty="0">
                <a:latin typeface="Times New Roman" panose="02020603050405020304" pitchFamily="18" charset="0"/>
                <a:ea typeface="宋体" panose="02010600030101010101" pitchFamily="2" charset="-122"/>
                <a:cs typeface="+mn-cs"/>
              </a:rPr>
              <a:t>‹#›</a:t>
            </a:fld>
            <a:endParaRPr lang="zh-CN" altLang="en-US" sz="1200" strike="noStrike" noProof="1">
              <a:latin typeface="Times New Roman" panose="02020603050405020304" pitchFamily="18" charset="0"/>
            </a:endParaRPr>
          </a:p>
        </p:txBody>
      </p:sp>
    </p:spTree>
    <p:extLst>
      <p:ext uri="{BB962C8B-B14F-4D97-AF65-F5344CB8AC3E}">
        <p14:creationId xmlns:p14="http://schemas.microsoft.com/office/powerpoint/2010/main" val="1019678096"/>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zh-CN" altLang="en-US" dirty="0"/>
              <a:t>52</a:t>
            </a:fld>
            <a:endParaRPr lang="zh-CN" altLang="en-US" dirty="0"/>
          </a:p>
        </p:txBody>
      </p:sp>
      <p:sp>
        <p:nvSpPr>
          <p:cNvPr id="44034" name="Rectangle 2"/>
          <p:cNvSpPr>
            <a:spLocks noGrp="1" noRot="1" noChangeAspect="1" noTextEdit="1"/>
          </p:cNvSpPr>
          <p:nvPr>
            <p:ph type="sldImg"/>
          </p:nvPr>
        </p:nvSpPr>
        <p:spPr>
          <a:xfrm>
            <a:off x="1104900" y="685800"/>
            <a:ext cx="4876800" cy="3657600"/>
          </a:xfrm>
        </p:spPr>
      </p:sp>
      <p:sp>
        <p:nvSpPr>
          <p:cNvPr id="44035" name="Rectangle 3"/>
          <p:cNvSpPr>
            <a:spLocks noGrp="1"/>
          </p:cNvSpPr>
          <p:nvPr>
            <p:ph type="body"/>
          </p:nvPr>
        </p:nvSpPr>
        <p:spPr/>
        <p:txBody>
          <a:bodyPr wrap="square" lIns="91440" tIns="45720" rIns="91440" bIns="45720" anchor="t"/>
          <a:lstStyle/>
          <a:p>
            <a:pPr lvl="0" eaLnBrk="1" hangingPunct="1"/>
            <a:endParaRPr lang="zh-CN" altLang="en-US" dirty="0"/>
          </a:p>
        </p:txBody>
      </p:sp>
    </p:spTree>
    <p:extLst>
      <p:ext uri="{BB962C8B-B14F-4D97-AF65-F5344CB8AC3E}">
        <p14:creationId xmlns:p14="http://schemas.microsoft.com/office/powerpoint/2010/main" val="1733428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0">
          <a:gsLst>
            <a:gs pos="0">
              <a:schemeClr val="bg1"/>
            </a:gs>
            <a:gs pos="100000">
              <a:srgbClr val="525462"/>
            </a:gs>
          </a:gsLst>
          <a:lin ang="5400000" scaled="1"/>
          <a:tileRect/>
        </a:gradFill>
        <a:effectLst/>
      </p:bgPr>
    </p:bg>
    <p:spTree>
      <p:nvGrpSpPr>
        <p:cNvPr id="1" name=""/>
        <p:cNvGrpSpPr/>
        <p:nvPr/>
      </p:nvGrpSpPr>
      <p:grpSpPr>
        <a:xfrm>
          <a:off x="0" y="0"/>
          <a:ext cx="0" cy="0"/>
          <a:chOff x="0" y="0"/>
          <a:chExt cx="0" cy="0"/>
        </a:xfrm>
      </p:grpSpPr>
      <p:grpSp>
        <p:nvGrpSpPr>
          <p:cNvPr id="2050" name="Group 2"/>
          <p:cNvGrpSpPr/>
          <p:nvPr/>
        </p:nvGrpSpPr>
        <p:grpSpPr>
          <a:xfrm>
            <a:off x="0" y="1422400"/>
            <a:ext cx="9147175" cy="5435600"/>
            <a:chOff x="0" y="896"/>
            <a:chExt cx="5762" cy="3424"/>
          </a:xfrm>
        </p:grpSpPr>
        <p:grpSp>
          <p:nvGrpSpPr>
            <p:cNvPr id="2051" name="Group 3"/>
            <p:cNvGrpSpPr/>
            <p:nvPr userDrawn="1"/>
          </p:nvGrpSpPr>
          <p:grpSpPr>
            <a:xfrm>
              <a:off x="20" y="896"/>
              <a:ext cx="5742" cy="3424"/>
              <a:chOff x="20" y="896"/>
              <a:chExt cx="5742" cy="3424"/>
            </a:xfrm>
          </p:grpSpPr>
          <p:sp>
            <p:nvSpPr>
              <p:cNvPr id="2052" name="Freeform 4"/>
              <p:cNvSpPr/>
              <p:nvPr userDrawn="1"/>
            </p:nvSpPr>
            <p:spPr>
              <a:xfrm>
                <a:off x="1399" y="1116"/>
                <a:ext cx="2815" cy="2110"/>
              </a:xfrm>
              <a:custGeom>
                <a:avLst/>
                <a:gdLst/>
                <a:ahLst/>
                <a:cxnLst>
                  <a:cxn ang="0">
                    <a:pos x="950" y="85"/>
                  </a:cxn>
                  <a:cxn ang="0">
                    <a:pos x="628" y="438"/>
                  </a:cxn>
                  <a:cxn ang="0">
                    <a:pos x="66" y="471"/>
                  </a:cxn>
                  <a:cxn ang="0">
                    <a:pos x="0" y="627"/>
                  </a:cxn>
                  <a:cxn ang="0">
                    <a:pos x="372" y="1026"/>
                  </a:cxn>
                  <a:cxn ang="0">
                    <a:pos x="611" y="902"/>
                  </a:cxn>
                  <a:cxn ang="0">
                    <a:pos x="992" y="1085"/>
                  </a:cxn>
                  <a:cxn ang="0">
                    <a:pos x="1116" y="1339"/>
                  </a:cxn>
                  <a:cxn ang="0">
                    <a:pos x="1083" y="1450"/>
                  </a:cxn>
                  <a:cxn ang="0">
                    <a:pos x="1124" y="1659"/>
                  </a:cxn>
                  <a:cxn ang="0">
                    <a:pos x="1149" y="1999"/>
                  </a:cxn>
                  <a:cxn ang="0">
                    <a:pos x="1463" y="2110"/>
                  </a:cxn>
                  <a:cxn ang="0">
                    <a:pos x="1686" y="2025"/>
                  </a:cxn>
                  <a:cxn ang="0">
                    <a:pos x="1603" y="1777"/>
                  </a:cxn>
                  <a:cxn ang="0">
                    <a:pos x="1991" y="1555"/>
                  </a:cxn>
                  <a:cxn ang="0">
                    <a:pos x="2281" y="1542"/>
                  </a:cxn>
                  <a:cxn ang="0">
                    <a:pos x="2446" y="1359"/>
                  </a:cxn>
                  <a:cxn ang="0">
                    <a:pos x="2361" y="1001"/>
                  </a:cxn>
                  <a:cxn ang="0">
                    <a:pos x="2606" y="893"/>
                  </a:cxn>
                  <a:cxn ang="0">
                    <a:pos x="2815" y="454"/>
                  </a:cxn>
                  <a:cxn ang="0">
                    <a:pos x="2518" y="0"/>
                  </a:cxn>
                </a:cxnLst>
                <a:rect l="0" t="0" r="0" b="0"/>
                <a:pathLst>
                  <a:path w="2815" h="2110">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w="15240" cap="flat" cmpd="sng">
                <a:solidFill>
                  <a:schemeClr val="bg2"/>
                </a:solidFill>
                <a:prstDash val="solid"/>
                <a:round/>
                <a:headEnd type="none" w="med" len="med"/>
                <a:tailEnd type="none" w="med" len="med"/>
              </a:ln>
            </p:spPr>
            <p:txBody>
              <a:bodyPr/>
              <a:lstStyle/>
              <a:p>
                <a:endParaRPr lang="zh-CN" altLang="en-US"/>
              </a:p>
            </p:txBody>
          </p:sp>
          <p:sp>
            <p:nvSpPr>
              <p:cNvPr id="2053" name="Freeform 5"/>
              <p:cNvSpPr/>
              <p:nvPr userDrawn="1"/>
            </p:nvSpPr>
            <p:spPr>
              <a:xfrm>
                <a:off x="672" y="1116"/>
                <a:ext cx="3966" cy="2366"/>
              </a:xfrm>
              <a:custGeom>
                <a:avLst/>
                <a:gdLst/>
                <a:ahLst/>
                <a:cxnLst>
                  <a:cxn ang="0">
                    <a:pos x="1423" y="65"/>
                  </a:cxn>
                  <a:cxn ang="0">
                    <a:pos x="1148" y="262"/>
                  </a:cxn>
                  <a:cxn ang="0">
                    <a:pos x="934" y="216"/>
                  </a:cxn>
                  <a:cxn ang="0">
                    <a:pos x="529" y="314"/>
                  </a:cxn>
                  <a:cxn ang="0">
                    <a:pos x="174" y="327"/>
                  </a:cxn>
                  <a:cxn ang="0">
                    <a:pos x="0" y="628"/>
                  </a:cxn>
                  <a:cxn ang="0">
                    <a:pos x="91" y="726"/>
                  </a:cxn>
                  <a:cxn ang="0">
                    <a:pos x="231" y="654"/>
                  </a:cxn>
                  <a:cxn ang="0">
                    <a:pos x="430" y="687"/>
                  </a:cxn>
                  <a:cxn ang="0">
                    <a:pos x="504" y="850"/>
                  </a:cxn>
                  <a:cxn ang="0">
                    <a:pos x="347" y="1020"/>
                  </a:cxn>
                  <a:cxn ang="0">
                    <a:pos x="529" y="1144"/>
                  </a:cxn>
                  <a:cxn ang="0">
                    <a:pos x="727" y="1105"/>
                  </a:cxn>
                  <a:cxn ang="0">
                    <a:pos x="901" y="1216"/>
                  </a:cxn>
                  <a:cxn ang="0">
                    <a:pos x="1256" y="1229"/>
                  </a:cxn>
                  <a:cxn ang="0">
                    <a:pos x="1611" y="1425"/>
                  </a:cxn>
                  <a:cxn ang="0">
                    <a:pos x="1694" y="1673"/>
                  </a:cxn>
                  <a:cxn ang="0">
                    <a:pos x="1619" y="2118"/>
                  </a:cxn>
                  <a:cxn ang="0">
                    <a:pos x="1694" y="2268"/>
                  </a:cxn>
                  <a:cxn ang="0">
                    <a:pos x="2132" y="2242"/>
                  </a:cxn>
                  <a:cxn ang="0">
                    <a:pos x="2289" y="2366"/>
                  </a:cxn>
                  <a:cxn ang="0">
                    <a:pos x="2594" y="2046"/>
                  </a:cxn>
                  <a:cxn ang="0">
                    <a:pos x="2537" y="1817"/>
                  </a:cxn>
                  <a:cxn ang="0">
                    <a:pos x="2818" y="1673"/>
                  </a:cxn>
                  <a:cxn ang="0">
                    <a:pos x="3016" y="1719"/>
                  </a:cxn>
                  <a:cxn ang="0">
                    <a:pos x="3280" y="1615"/>
                  </a:cxn>
                  <a:cxn ang="0">
                    <a:pos x="3405" y="1174"/>
                  </a:cxn>
                  <a:cxn ang="0">
                    <a:pos x="3643" y="922"/>
                  </a:cxn>
                  <a:cxn ang="0">
                    <a:pos x="3966" y="896"/>
                  </a:cxn>
                  <a:cxn ang="0">
                    <a:pos x="3908" y="733"/>
                  </a:cxn>
                  <a:cxn ang="0">
                    <a:pos x="3669" y="563"/>
                  </a:cxn>
                  <a:cxn ang="0">
                    <a:pos x="3817" y="210"/>
                  </a:cxn>
                  <a:cxn ang="0">
                    <a:pos x="3590" y="0"/>
                  </a:cxn>
                </a:cxnLst>
                <a:rect l="0" t="0" r="0" b="0"/>
                <a:pathLst>
                  <a:path w="3966" h="23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w="16510" cap="flat" cmpd="sng">
                <a:solidFill>
                  <a:schemeClr val="bg2"/>
                </a:solidFill>
                <a:prstDash val="solid"/>
                <a:round/>
                <a:headEnd type="none" w="med" len="med"/>
                <a:tailEnd type="none" w="med" len="med"/>
              </a:ln>
            </p:spPr>
            <p:txBody>
              <a:bodyPr/>
              <a:lstStyle/>
              <a:p>
                <a:endParaRPr lang="zh-CN" altLang="en-US"/>
              </a:p>
            </p:txBody>
          </p:sp>
          <p:sp>
            <p:nvSpPr>
              <p:cNvPr id="2054" name="Freeform 6"/>
              <p:cNvSpPr/>
              <p:nvPr userDrawn="1"/>
            </p:nvSpPr>
            <p:spPr>
              <a:xfrm>
                <a:off x="20" y="1069"/>
                <a:ext cx="5732" cy="3107"/>
              </a:xfrm>
              <a:custGeom>
                <a:avLst/>
                <a:gdLst/>
                <a:ahLst/>
                <a:cxnLst>
                  <a:cxn ang="0">
                    <a:pos x="81" y="0"/>
                  </a:cxn>
                  <a:cxn ang="0">
                    <a:pos x="133" y="328"/>
                  </a:cxn>
                  <a:cxn ang="0">
                    <a:pos x="0" y="666"/>
                  </a:cxn>
                  <a:cxn ang="0">
                    <a:pos x="83" y="1221"/>
                  </a:cxn>
                  <a:cxn ang="0">
                    <a:pos x="413" y="1515"/>
                  </a:cxn>
                  <a:cxn ang="0">
                    <a:pos x="881" y="1700"/>
                  </a:cxn>
                  <a:cxn ang="0">
                    <a:pos x="1440" y="1651"/>
                  </a:cxn>
                  <a:cxn ang="0">
                    <a:pos x="1755" y="1940"/>
                  </a:cxn>
                  <a:cxn ang="0">
                    <a:pos x="1653" y="2126"/>
                  </a:cxn>
                  <a:cxn ang="0">
                    <a:pos x="1136" y="2142"/>
                  </a:cxn>
                  <a:cxn ang="0">
                    <a:pos x="911" y="2021"/>
                  </a:cxn>
                  <a:cxn ang="0">
                    <a:pos x="739" y="2142"/>
                  </a:cxn>
                  <a:cxn ang="0">
                    <a:pos x="954" y="2524"/>
                  </a:cxn>
                  <a:cxn ang="0">
                    <a:pos x="973" y="2905"/>
                  </a:cxn>
                  <a:cxn ang="0">
                    <a:pos x="1511" y="3107"/>
                  </a:cxn>
                  <a:cxn ang="0">
                    <a:pos x="1644" y="2922"/>
                  </a:cxn>
                  <a:cxn ang="0">
                    <a:pos x="2077" y="2797"/>
                  </a:cxn>
                  <a:cxn ang="0">
                    <a:pos x="2610" y="2962"/>
                  </a:cxn>
                  <a:cxn ang="0">
                    <a:pos x="3222" y="2812"/>
                  </a:cxn>
                  <a:cxn ang="0">
                    <a:pos x="3443" y="2922"/>
                  </a:cxn>
                  <a:cxn ang="0">
                    <a:pos x="3861" y="2648"/>
                  </a:cxn>
                  <a:cxn ang="0">
                    <a:pos x="4125" y="2311"/>
                  </a:cxn>
                  <a:cxn ang="0">
                    <a:pos x="4369" y="2318"/>
                  </a:cxn>
                  <a:cxn ang="0">
                    <a:pos x="4554" y="2445"/>
                  </a:cxn>
                  <a:cxn ang="0">
                    <a:pos x="5015" y="2142"/>
                  </a:cxn>
                  <a:cxn ang="0">
                    <a:pos x="5404" y="2185"/>
                  </a:cxn>
                  <a:cxn ang="0">
                    <a:pos x="5732" y="2069"/>
                  </a:cxn>
                </a:cxnLst>
                <a:rect l="0" t="0" r="0" b="0"/>
                <a:pathLst>
                  <a:path w="5732" h="3107">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w="16510" cap="flat" cmpd="sng">
                <a:solidFill>
                  <a:schemeClr val="bg2"/>
                </a:solidFill>
                <a:prstDash val="solid"/>
                <a:round/>
                <a:headEnd type="none" w="med" len="med"/>
                <a:tailEnd type="none" w="med" len="med"/>
              </a:ln>
            </p:spPr>
            <p:txBody>
              <a:bodyPr/>
              <a:lstStyle/>
              <a:p>
                <a:endParaRPr lang="zh-CN" altLang="en-US"/>
              </a:p>
            </p:txBody>
          </p:sp>
          <p:sp>
            <p:nvSpPr>
              <p:cNvPr id="2055" name="Freeform 7"/>
              <p:cNvSpPr/>
              <p:nvPr userDrawn="1"/>
            </p:nvSpPr>
            <p:spPr>
              <a:xfrm>
                <a:off x="242" y="1145"/>
                <a:ext cx="5512" cy="2760"/>
              </a:xfrm>
              <a:custGeom>
                <a:avLst/>
                <a:gdLst/>
                <a:ahLst/>
                <a:cxnLst>
                  <a:cxn ang="0">
                    <a:pos x="240" y="0"/>
                  </a:cxn>
                  <a:cxn ang="0">
                    <a:pos x="0" y="336"/>
                  </a:cxn>
                  <a:cxn ang="0">
                    <a:pos x="82" y="821"/>
                  </a:cxn>
                  <a:cxn ang="0">
                    <a:pos x="243" y="873"/>
                  </a:cxn>
                  <a:cxn ang="0">
                    <a:pos x="473" y="1087"/>
                  </a:cxn>
                  <a:cxn ang="0">
                    <a:pos x="557" y="1441"/>
                  </a:cxn>
                  <a:cxn ang="0">
                    <a:pos x="839" y="1499"/>
                  </a:cxn>
                  <a:cxn ang="0">
                    <a:pos x="1258" y="1349"/>
                  </a:cxn>
                  <a:cxn ang="0">
                    <a:pos x="1307" y="1493"/>
                  </a:cxn>
                  <a:cxn ang="0">
                    <a:pos x="1621" y="1513"/>
                  </a:cxn>
                  <a:cxn ang="0">
                    <a:pos x="1862" y="1865"/>
                  </a:cxn>
                  <a:cxn ang="0">
                    <a:pos x="1668" y="2166"/>
                  </a:cxn>
                  <a:cxn ang="0">
                    <a:pos x="1308" y="2217"/>
                  </a:cxn>
                  <a:cxn ang="0">
                    <a:pos x="992" y="2172"/>
                  </a:cxn>
                  <a:cxn ang="0">
                    <a:pos x="903" y="2244"/>
                  </a:cxn>
                  <a:cxn ang="0">
                    <a:pos x="1008" y="2415"/>
                  </a:cxn>
                  <a:cxn ang="0">
                    <a:pos x="992" y="2538"/>
                  </a:cxn>
                  <a:cxn ang="0">
                    <a:pos x="1137" y="2760"/>
                  </a:cxn>
                  <a:cxn ang="0">
                    <a:pos x="1661" y="2623"/>
                  </a:cxn>
                  <a:cxn ang="0">
                    <a:pos x="1725" y="2492"/>
                  </a:cxn>
                  <a:cxn ang="0">
                    <a:pos x="1895" y="2551"/>
                  </a:cxn>
                  <a:cxn ang="0">
                    <a:pos x="2338" y="2448"/>
                  </a:cxn>
                  <a:cxn ang="0">
                    <a:pos x="2443" y="2714"/>
                  </a:cxn>
                  <a:cxn ang="0">
                    <a:pos x="2870" y="2541"/>
                  </a:cxn>
                  <a:cxn ang="0">
                    <a:pos x="3264" y="2591"/>
                  </a:cxn>
                  <a:cxn ang="0">
                    <a:pos x="3522" y="2427"/>
                  </a:cxn>
                  <a:cxn ang="0">
                    <a:pos x="3594" y="2081"/>
                  </a:cxn>
                  <a:cxn ang="0">
                    <a:pos x="4013" y="2087"/>
                  </a:cxn>
                  <a:cxn ang="0">
                    <a:pos x="4070" y="1924"/>
                  </a:cxn>
                  <a:cxn ang="0">
                    <a:pos x="4239" y="1931"/>
                  </a:cxn>
                  <a:cxn ang="0">
                    <a:pos x="4465" y="2094"/>
                  </a:cxn>
                  <a:cxn ang="0">
                    <a:pos x="4836" y="1814"/>
                  </a:cxn>
                  <a:cxn ang="0">
                    <a:pos x="5225" y="1785"/>
                  </a:cxn>
                  <a:cxn ang="0">
                    <a:pos x="5367" y="1571"/>
                  </a:cxn>
                  <a:cxn ang="0">
                    <a:pos x="5512" y="1585"/>
                  </a:cxn>
                </a:cxnLst>
                <a:rect l="0" t="0" r="0" b="0"/>
                <a:pathLst>
                  <a:path w="5512" h="2760">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w="15240" cap="flat" cmpd="sng">
                <a:solidFill>
                  <a:schemeClr val="bg2"/>
                </a:solidFill>
                <a:prstDash val="solid"/>
                <a:round/>
                <a:headEnd type="none" w="med" len="med"/>
                <a:tailEnd type="none" w="med" len="med"/>
              </a:ln>
            </p:spPr>
            <p:txBody>
              <a:bodyPr/>
              <a:lstStyle/>
              <a:p>
                <a:endParaRPr lang="zh-CN" altLang="en-US"/>
              </a:p>
            </p:txBody>
          </p:sp>
          <p:sp>
            <p:nvSpPr>
              <p:cNvPr id="2056" name="Freeform 8"/>
              <p:cNvSpPr/>
              <p:nvPr userDrawn="1"/>
            </p:nvSpPr>
            <p:spPr>
              <a:xfrm>
                <a:off x="4840" y="984"/>
                <a:ext cx="790" cy="1189"/>
              </a:xfrm>
              <a:custGeom>
                <a:avLst/>
                <a:gdLst/>
                <a:ahLst/>
                <a:cxnLst>
                  <a:cxn ang="0">
                    <a:pos x="139" y="0"/>
                  </a:cxn>
                  <a:cxn ang="0">
                    <a:pos x="210" y="233"/>
                  </a:cxn>
                  <a:cxn ang="0">
                    <a:pos x="159" y="643"/>
                  </a:cxn>
                  <a:cxn ang="0">
                    <a:pos x="454" y="771"/>
                  </a:cxn>
                  <a:cxn ang="0">
                    <a:pos x="605" y="1046"/>
                  </a:cxn>
                  <a:cxn ang="0">
                    <a:pos x="790" y="1189"/>
                  </a:cxn>
                  <a:cxn ang="0">
                    <a:pos x="540" y="1111"/>
                  </a:cxn>
                  <a:cxn ang="0">
                    <a:pos x="363" y="883"/>
                  </a:cxn>
                  <a:cxn ang="0">
                    <a:pos x="139" y="852"/>
                  </a:cxn>
                  <a:cxn ang="0">
                    <a:pos x="0" y="499"/>
                  </a:cxn>
                  <a:cxn ang="0">
                    <a:pos x="48" y="209"/>
                  </a:cxn>
                </a:cxnLst>
                <a:rect l="0" t="0" r="0" b="0"/>
                <a:pathLst>
                  <a:path w="790" h="1189">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w="15240" cap="flat" cmpd="sng">
                <a:solidFill>
                  <a:schemeClr val="bg2"/>
                </a:solidFill>
                <a:prstDash val="solid"/>
                <a:round/>
                <a:headEnd type="none" w="med" len="med"/>
                <a:tailEnd type="none" w="med" len="med"/>
              </a:ln>
            </p:spPr>
            <p:txBody>
              <a:bodyPr/>
              <a:lstStyle/>
              <a:p>
                <a:endParaRPr lang="zh-CN" altLang="en-US"/>
              </a:p>
            </p:txBody>
          </p:sp>
          <p:sp>
            <p:nvSpPr>
              <p:cNvPr id="2057" name="Freeform 9"/>
              <p:cNvSpPr/>
              <p:nvPr userDrawn="1"/>
            </p:nvSpPr>
            <p:spPr>
              <a:xfrm>
                <a:off x="5173" y="896"/>
                <a:ext cx="579" cy="1117"/>
              </a:xfrm>
              <a:custGeom>
                <a:avLst/>
                <a:gdLst/>
                <a:ahLst/>
                <a:cxnLst>
                  <a:cxn ang="0">
                    <a:pos x="0" y="0"/>
                  </a:cxn>
                  <a:cxn ang="0">
                    <a:pos x="128" y="328"/>
                  </a:cxn>
                  <a:cxn ang="0">
                    <a:pos x="9" y="659"/>
                  </a:cxn>
                  <a:cxn ang="0">
                    <a:pos x="40" y="763"/>
                  </a:cxn>
                  <a:cxn ang="0">
                    <a:pos x="234" y="739"/>
                  </a:cxn>
                  <a:cxn ang="0">
                    <a:pos x="344" y="1055"/>
                  </a:cxn>
                  <a:cxn ang="0">
                    <a:pos x="579" y="1117"/>
                  </a:cxn>
                </a:cxnLst>
                <a:rect l="0" t="0" r="0" b="0"/>
                <a:pathLst>
                  <a:path w="579" h="1117">
                    <a:moveTo>
                      <a:pt x="0" y="0"/>
                    </a:moveTo>
                    <a:lnTo>
                      <a:pt x="128" y="328"/>
                    </a:lnTo>
                    <a:lnTo>
                      <a:pt x="9" y="659"/>
                    </a:lnTo>
                    <a:lnTo>
                      <a:pt x="40" y="763"/>
                    </a:lnTo>
                    <a:lnTo>
                      <a:pt x="234" y="739"/>
                    </a:lnTo>
                    <a:lnTo>
                      <a:pt x="344" y="1055"/>
                    </a:lnTo>
                    <a:lnTo>
                      <a:pt x="579" y="1117"/>
                    </a:lnTo>
                  </a:path>
                </a:pathLst>
              </a:custGeom>
              <a:noFill/>
              <a:ln w="16510" cap="flat" cmpd="sng">
                <a:solidFill>
                  <a:schemeClr val="bg2"/>
                </a:solidFill>
                <a:prstDash val="solid"/>
                <a:round/>
                <a:headEnd type="none" w="med" len="med"/>
                <a:tailEnd type="none" w="med" len="med"/>
              </a:ln>
            </p:spPr>
            <p:txBody>
              <a:bodyPr/>
              <a:lstStyle/>
              <a:p>
                <a:endParaRPr lang="zh-CN" altLang="en-US"/>
              </a:p>
            </p:txBody>
          </p:sp>
          <p:sp>
            <p:nvSpPr>
              <p:cNvPr id="2058" name="Freeform 10"/>
              <p:cNvSpPr/>
              <p:nvPr userDrawn="1"/>
            </p:nvSpPr>
            <p:spPr>
              <a:xfrm>
                <a:off x="3291" y="968"/>
                <a:ext cx="2471" cy="2396"/>
              </a:xfrm>
              <a:custGeom>
                <a:avLst/>
                <a:gdLst/>
                <a:ahLst/>
                <a:cxnLst>
                  <a:cxn ang="0">
                    <a:pos x="1118" y="0"/>
                  </a:cxn>
                  <a:cxn ang="0">
                    <a:pos x="1179" y="225"/>
                  </a:cxn>
                  <a:cxn ang="0">
                    <a:pos x="1393" y="339"/>
                  </a:cxn>
                  <a:cxn ang="0">
                    <a:pos x="1404" y="548"/>
                  </a:cxn>
                  <a:cxn ang="0">
                    <a:pos x="1342" y="732"/>
                  </a:cxn>
                  <a:cxn ang="0">
                    <a:pos x="1434" y="925"/>
                  </a:cxn>
                  <a:cxn ang="0">
                    <a:pos x="1455" y="1109"/>
                  </a:cxn>
                  <a:cxn ang="0">
                    <a:pos x="1311" y="1142"/>
                  </a:cxn>
                  <a:cxn ang="0">
                    <a:pos x="926" y="1384"/>
                  </a:cxn>
                  <a:cxn ang="0">
                    <a:pos x="975" y="1456"/>
                  </a:cxn>
                  <a:cxn ang="0">
                    <a:pos x="956" y="1624"/>
                  </a:cxn>
                  <a:cxn ang="0">
                    <a:pos x="782" y="1817"/>
                  </a:cxn>
                  <a:cxn ang="0">
                    <a:pos x="539" y="1978"/>
                  </a:cxn>
                  <a:cxn ang="0">
                    <a:pos x="152" y="2026"/>
                  </a:cxn>
                  <a:cxn ang="0">
                    <a:pos x="19" y="2251"/>
                  </a:cxn>
                  <a:cxn ang="0">
                    <a:pos x="0" y="2396"/>
                  </a:cxn>
                  <a:cxn ang="0">
                    <a:pos x="213" y="2179"/>
                  </a:cxn>
                  <a:cxn ang="0">
                    <a:pos x="629" y="2090"/>
                  </a:cxn>
                  <a:cxn ang="0">
                    <a:pos x="894" y="1906"/>
                  </a:cxn>
                  <a:cxn ang="0">
                    <a:pos x="1230" y="1986"/>
                  </a:cxn>
                  <a:cxn ang="0">
                    <a:pos x="1668" y="1906"/>
                  </a:cxn>
                  <a:cxn ang="0">
                    <a:pos x="1983" y="1745"/>
                  </a:cxn>
                  <a:cxn ang="0">
                    <a:pos x="2014" y="1600"/>
                  </a:cxn>
                  <a:cxn ang="0">
                    <a:pos x="2237" y="1496"/>
                  </a:cxn>
                  <a:cxn ang="0">
                    <a:pos x="2359" y="1552"/>
                  </a:cxn>
                  <a:cxn ang="0">
                    <a:pos x="2471" y="1479"/>
                  </a:cxn>
                </a:cxnLst>
                <a:rect l="0" t="0" r="0" b="0"/>
                <a:pathLst>
                  <a:path w="2471" h="2396">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w="16510" cap="flat" cmpd="sng">
                <a:solidFill>
                  <a:schemeClr val="bg2"/>
                </a:solidFill>
                <a:prstDash val="solid"/>
                <a:round/>
                <a:headEnd type="none" w="med" len="med"/>
                <a:tailEnd type="none" w="med" len="med"/>
              </a:ln>
            </p:spPr>
            <p:txBody>
              <a:bodyPr/>
              <a:lstStyle/>
              <a:p>
                <a:endParaRPr lang="zh-CN" altLang="en-US"/>
              </a:p>
            </p:txBody>
          </p:sp>
          <p:sp>
            <p:nvSpPr>
              <p:cNvPr id="2059" name="Freeform 11"/>
              <p:cNvSpPr/>
              <p:nvPr userDrawn="1"/>
            </p:nvSpPr>
            <p:spPr>
              <a:xfrm>
                <a:off x="2366" y="1067"/>
                <a:ext cx="1399" cy="1349"/>
              </a:xfrm>
              <a:custGeom>
                <a:avLst/>
                <a:gdLst/>
                <a:ahLst/>
                <a:cxnLst>
                  <a:cxn ang="0">
                    <a:pos x="620" y="155"/>
                  </a:cxn>
                  <a:cxn ang="0">
                    <a:pos x="421" y="155"/>
                  </a:cxn>
                  <a:cxn ang="0">
                    <a:pos x="205" y="507"/>
                  </a:cxn>
                  <a:cxn ang="0">
                    <a:pos x="0" y="673"/>
                  </a:cxn>
                  <a:cxn ang="0">
                    <a:pos x="487" y="783"/>
                  </a:cxn>
                  <a:cxn ang="0">
                    <a:pos x="425" y="1009"/>
                  </a:cxn>
                  <a:cxn ang="0">
                    <a:pos x="617" y="1086"/>
                  </a:cxn>
                  <a:cxn ang="0">
                    <a:pos x="498" y="1349"/>
                  </a:cxn>
                  <a:cxn ang="0">
                    <a:pos x="961" y="1035"/>
                  </a:cxn>
                  <a:cxn ang="0">
                    <a:pos x="926" y="776"/>
                  </a:cxn>
                  <a:cxn ang="0">
                    <a:pos x="1181" y="749"/>
                  </a:cxn>
                  <a:cxn ang="0">
                    <a:pos x="1399" y="601"/>
                  </a:cxn>
                  <a:cxn ang="0">
                    <a:pos x="1315" y="416"/>
                  </a:cxn>
                  <a:cxn ang="0">
                    <a:pos x="1341" y="196"/>
                  </a:cxn>
                  <a:cxn ang="0">
                    <a:pos x="1171" y="164"/>
                  </a:cxn>
                  <a:cxn ang="0">
                    <a:pos x="928" y="0"/>
                  </a:cxn>
                  <a:cxn ang="0">
                    <a:pos x="620" y="155"/>
                  </a:cxn>
                </a:cxnLst>
                <a:rect l="0" t="0" r="0" b="0"/>
                <a:pathLst>
                  <a:path w="1399" h="134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w="17780" cap="flat" cmpd="sng">
                <a:solidFill>
                  <a:schemeClr val="bg2"/>
                </a:solidFill>
                <a:prstDash val="solid"/>
                <a:round/>
                <a:headEnd type="none" w="med" len="med"/>
                <a:tailEnd type="none" w="med" len="med"/>
              </a:ln>
            </p:spPr>
            <p:txBody>
              <a:bodyPr/>
              <a:lstStyle/>
              <a:p>
                <a:endParaRPr lang="zh-CN" altLang="en-US"/>
              </a:p>
            </p:txBody>
          </p:sp>
          <p:sp>
            <p:nvSpPr>
              <p:cNvPr id="2060" name="Freeform 12"/>
              <p:cNvSpPr/>
              <p:nvPr userDrawn="1"/>
            </p:nvSpPr>
            <p:spPr>
              <a:xfrm>
                <a:off x="4275" y="2031"/>
                <a:ext cx="1256" cy="810"/>
              </a:xfrm>
              <a:custGeom>
                <a:avLst/>
                <a:gdLst/>
                <a:ahLst/>
                <a:cxnLst>
                  <a:cxn ang="0">
                    <a:pos x="719" y="183"/>
                  </a:cxn>
                  <a:cxn ang="0">
                    <a:pos x="760" y="33"/>
                  </a:cxn>
                  <a:cxn ang="0">
                    <a:pos x="884" y="0"/>
                  </a:cxn>
                  <a:cxn ang="0">
                    <a:pos x="983" y="78"/>
                  </a:cxn>
                  <a:cxn ang="0">
                    <a:pos x="1082" y="248"/>
                  </a:cxn>
                  <a:cxn ang="0">
                    <a:pos x="1256" y="229"/>
                  </a:cxn>
                  <a:cxn ang="0">
                    <a:pos x="1248" y="359"/>
                  </a:cxn>
                  <a:cxn ang="0">
                    <a:pos x="1016" y="431"/>
                  </a:cxn>
                  <a:cxn ang="0">
                    <a:pos x="879" y="417"/>
                  </a:cxn>
                  <a:cxn ang="0">
                    <a:pos x="719" y="481"/>
                  </a:cxn>
                  <a:cxn ang="0">
                    <a:pos x="591" y="633"/>
                  </a:cxn>
                  <a:cxn ang="0">
                    <a:pos x="423" y="537"/>
                  </a:cxn>
                  <a:cxn ang="0">
                    <a:pos x="256" y="810"/>
                  </a:cxn>
                  <a:cxn ang="0">
                    <a:pos x="66" y="764"/>
                  </a:cxn>
                  <a:cxn ang="0">
                    <a:pos x="0" y="601"/>
                  </a:cxn>
                  <a:cxn ang="0">
                    <a:pos x="157" y="483"/>
                  </a:cxn>
                  <a:cxn ang="0">
                    <a:pos x="248" y="281"/>
                  </a:cxn>
                  <a:cxn ang="0">
                    <a:pos x="438" y="150"/>
                  </a:cxn>
                  <a:cxn ang="0">
                    <a:pos x="719" y="189"/>
                  </a:cxn>
                </a:cxnLst>
                <a:rect l="0" t="0" r="0" b="0"/>
                <a:pathLst>
                  <a:path w="1256" h="810">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w="17780" cap="flat" cmpd="sng">
                <a:solidFill>
                  <a:schemeClr val="bg2"/>
                </a:solidFill>
                <a:prstDash val="solid"/>
                <a:round/>
                <a:headEnd type="none" w="med" len="med"/>
                <a:tailEnd type="none" w="med" len="med"/>
              </a:ln>
            </p:spPr>
            <p:txBody>
              <a:bodyPr/>
              <a:lstStyle/>
              <a:p>
                <a:endParaRPr lang="zh-CN" altLang="en-US"/>
              </a:p>
            </p:txBody>
          </p:sp>
          <p:sp>
            <p:nvSpPr>
              <p:cNvPr id="2061" name="Freeform 13"/>
              <p:cNvSpPr/>
              <p:nvPr userDrawn="1"/>
            </p:nvSpPr>
            <p:spPr>
              <a:xfrm>
                <a:off x="2914" y="3476"/>
                <a:ext cx="2848" cy="788"/>
              </a:xfrm>
              <a:custGeom>
                <a:avLst/>
                <a:gdLst/>
                <a:ahLst/>
                <a:cxnLst>
                  <a:cxn ang="0">
                    <a:pos x="2838" y="16"/>
                  </a:cxn>
                  <a:cxn ang="0">
                    <a:pos x="2493" y="0"/>
                  </a:cxn>
                  <a:cxn ang="0">
                    <a:pos x="2278" y="81"/>
                  </a:cxn>
                  <a:cxn ang="0">
                    <a:pos x="1936" y="44"/>
                  </a:cxn>
                  <a:cxn ang="0">
                    <a:pos x="1739" y="354"/>
                  </a:cxn>
                  <a:cxn ang="0">
                    <a:pos x="1600" y="212"/>
                  </a:cxn>
                  <a:cxn ang="0">
                    <a:pos x="1352" y="308"/>
                  </a:cxn>
                  <a:cxn ang="0">
                    <a:pos x="1445" y="515"/>
                  </a:cxn>
                  <a:cxn ang="0">
                    <a:pos x="1072" y="412"/>
                  </a:cxn>
                  <a:cxn ang="0">
                    <a:pos x="888" y="540"/>
                  </a:cxn>
                  <a:cxn ang="0">
                    <a:pos x="0" y="660"/>
                  </a:cxn>
                  <a:cxn ang="0">
                    <a:pos x="288" y="788"/>
                  </a:cxn>
                  <a:cxn ang="0">
                    <a:pos x="1040" y="676"/>
                  </a:cxn>
                  <a:cxn ang="0">
                    <a:pos x="1272" y="748"/>
                  </a:cxn>
                  <a:cxn ang="0">
                    <a:pos x="2096" y="691"/>
                  </a:cxn>
                  <a:cxn ang="0">
                    <a:pos x="2320" y="748"/>
                  </a:cxn>
                  <a:cxn ang="0">
                    <a:pos x="2456" y="596"/>
                  </a:cxn>
                  <a:cxn ang="0">
                    <a:pos x="2712" y="716"/>
                  </a:cxn>
                  <a:cxn ang="0">
                    <a:pos x="2716" y="339"/>
                  </a:cxn>
                  <a:cxn ang="0">
                    <a:pos x="2848" y="258"/>
                  </a:cxn>
                </a:cxnLst>
                <a:rect l="0" t="0" r="0" b="0"/>
                <a:pathLst>
                  <a:path w="2848" h="78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w="17780" cap="flat" cmpd="sng">
                <a:solidFill>
                  <a:schemeClr val="bg2"/>
                </a:solidFill>
                <a:prstDash val="solid"/>
                <a:round/>
                <a:headEnd type="none" w="med" len="med"/>
                <a:tailEnd type="none" w="med" len="med"/>
              </a:ln>
            </p:spPr>
            <p:txBody>
              <a:bodyPr/>
              <a:lstStyle/>
              <a:p>
                <a:endParaRPr lang="zh-CN" altLang="en-US"/>
              </a:p>
            </p:txBody>
          </p:sp>
          <p:sp>
            <p:nvSpPr>
              <p:cNvPr id="2062" name="Freeform 14"/>
              <p:cNvSpPr/>
              <p:nvPr userDrawn="1"/>
            </p:nvSpPr>
            <p:spPr>
              <a:xfrm>
                <a:off x="5443" y="922"/>
                <a:ext cx="319" cy="854"/>
              </a:xfrm>
              <a:custGeom>
                <a:avLst/>
                <a:gdLst/>
                <a:ahLst/>
                <a:cxnLst>
                  <a:cxn ang="0">
                    <a:pos x="0" y="0"/>
                  </a:cxn>
                  <a:cxn ang="0">
                    <a:pos x="106" y="313"/>
                  </a:cxn>
                  <a:cxn ang="0">
                    <a:pos x="106" y="634"/>
                  </a:cxn>
                  <a:cxn ang="0">
                    <a:pos x="268" y="854"/>
                  </a:cxn>
                  <a:cxn ang="0">
                    <a:pos x="278" y="577"/>
                  </a:cxn>
                  <a:cxn ang="0">
                    <a:pos x="238" y="400"/>
                  </a:cxn>
                  <a:cxn ang="0">
                    <a:pos x="319" y="240"/>
                  </a:cxn>
                </a:cxnLst>
                <a:rect l="0" t="0" r="0" b="0"/>
                <a:pathLst>
                  <a:path w="319" h="854">
                    <a:moveTo>
                      <a:pt x="0" y="0"/>
                    </a:moveTo>
                    <a:lnTo>
                      <a:pt x="106" y="313"/>
                    </a:lnTo>
                    <a:lnTo>
                      <a:pt x="106" y="634"/>
                    </a:lnTo>
                    <a:lnTo>
                      <a:pt x="268" y="854"/>
                    </a:lnTo>
                    <a:lnTo>
                      <a:pt x="278" y="577"/>
                    </a:lnTo>
                    <a:lnTo>
                      <a:pt x="238" y="400"/>
                    </a:lnTo>
                    <a:lnTo>
                      <a:pt x="319" y="240"/>
                    </a:lnTo>
                  </a:path>
                </a:pathLst>
              </a:custGeom>
              <a:noFill/>
              <a:ln w="17780" cap="flat" cmpd="sng">
                <a:solidFill>
                  <a:schemeClr val="bg2"/>
                </a:solidFill>
                <a:prstDash val="solid"/>
                <a:round/>
                <a:headEnd type="none" w="med" len="med"/>
                <a:tailEnd type="none" w="med" len="med"/>
              </a:ln>
            </p:spPr>
            <p:txBody>
              <a:bodyPr/>
              <a:lstStyle/>
              <a:p>
                <a:endParaRPr lang="zh-CN" altLang="en-US"/>
              </a:p>
            </p:txBody>
          </p:sp>
          <p:sp>
            <p:nvSpPr>
              <p:cNvPr id="2063" name="Freeform 15"/>
              <p:cNvSpPr/>
              <p:nvPr userDrawn="1"/>
            </p:nvSpPr>
            <p:spPr>
              <a:xfrm>
                <a:off x="4954" y="3568"/>
                <a:ext cx="646" cy="392"/>
              </a:xfrm>
              <a:custGeom>
                <a:avLst/>
                <a:gdLst/>
                <a:ahLst/>
                <a:cxnLst>
                  <a:cxn ang="0">
                    <a:pos x="504" y="0"/>
                  </a:cxn>
                  <a:cxn ang="0">
                    <a:pos x="320" y="61"/>
                  </a:cxn>
                  <a:cxn ang="0">
                    <a:pos x="238" y="109"/>
                  </a:cxn>
                  <a:cxn ang="0">
                    <a:pos x="144" y="216"/>
                  </a:cxn>
                  <a:cxn ang="0">
                    <a:pos x="0" y="392"/>
                  </a:cxn>
                  <a:cxn ang="0">
                    <a:pos x="360" y="263"/>
                  </a:cxn>
                  <a:cxn ang="0">
                    <a:pos x="432" y="182"/>
                  </a:cxn>
                  <a:cxn ang="0">
                    <a:pos x="646" y="142"/>
                  </a:cxn>
                  <a:cxn ang="0">
                    <a:pos x="504" y="0"/>
                  </a:cxn>
                </a:cxnLst>
                <a:rect l="0" t="0" r="0" b="0"/>
                <a:pathLst>
                  <a:path w="646" h="392">
                    <a:moveTo>
                      <a:pt x="504" y="0"/>
                    </a:moveTo>
                    <a:lnTo>
                      <a:pt x="320" y="61"/>
                    </a:lnTo>
                    <a:lnTo>
                      <a:pt x="238" y="109"/>
                    </a:lnTo>
                    <a:lnTo>
                      <a:pt x="144" y="216"/>
                    </a:lnTo>
                    <a:lnTo>
                      <a:pt x="0" y="392"/>
                    </a:lnTo>
                    <a:lnTo>
                      <a:pt x="360" y="263"/>
                    </a:lnTo>
                    <a:lnTo>
                      <a:pt x="432" y="182"/>
                    </a:lnTo>
                    <a:lnTo>
                      <a:pt x="646" y="142"/>
                    </a:lnTo>
                    <a:lnTo>
                      <a:pt x="504" y="0"/>
                    </a:lnTo>
                    <a:close/>
                  </a:path>
                </a:pathLst>
              </a:custGeom>
              <a:noFill/>
              <a:ln w="17780" cap="flat" cmpd="sng">
                <a:solidFill>
                  <a:schemeClr val="bg2"/>
                </a:solidFill>
                <a:prstDash val="solid"/>
                <a:round/>
                <a:headEnd type="none" w="med" len="med"/>
                <a:tailEnd type="none" w="med" len="med"/>
              </a:ln>
            </p:spPr>
            <p:txBody>
              <a:bodyPr/>
              <a:lstStyle/>
              <a:p>
                <a:endParaRPr lang="zh-CN" altLang="en-US"/>
              </a:p>
            </p:txBody>
          </p:sp>
          <p:sp>
            <p:nvSpPr>
              <p:cNvPr id="2064" name="Freeform 16"/>
              <p:cNvSpPr/>
              <p:nvPr userDrawn="1"/>
            </p:nvSpPr>
            <p:spPr>
              <a:xfrm>
                <a:off x="50" y="2400"/>
                <a:ext cx="2736" cy="1920"/>
              </a:xfrm>
              <a:custGeom>
                <a:avLst/>
                <a:gdLst/>
                <a:ahLst/>
                <a:cxnLst>
                  <a:cxn ang="0">
                    <a:pos x="0" y="0"/>
                  </a:cxn>
                  <a:cxn ang="0">
                    <a:pos x="96" y="336"/>
                  </a:cxn>
                  <a:cxn ang="0">
                    <a:pos x="384" y="384"/>
                  </a:cxn>
                  <a:cxn ang="0">
                    <a:pos x="576" y="720"/>
                  </a:cxn>
                  <a:cxn ang="0">
                    <a:pos x="528" y="960"/>
                  </a:cxn>
                  <a:cxn ang="0">
                    <a:pos x="672" y="1104"/>
                  </a:cxn>
                  <a:cxn ang="0">
                    <a:pos x="576" y="1392"/>
                  </a:cxn>
                  <a:cxn ang="0">
                    <a:pos x="624" y="1632"/>
                  </a:cxn>
                  <a:cxn ang="0">
                    <a:pos x="1488" y="1872"/>
                  </a:cxn>
                  <a:cxn ang="0">
                    <a:pos x="1680" y="1728"/>
                  </a:cxn>
                  <a:cxn ang="0">
                    <a:pos x="2208" y="1728"/>
                  </a:cxn>
                  <a:cxn ang="0">
                    <a:pos x="2304" y="1632"/>
                  </a:cxn>
                  <a:cxn ang="0">
                    <a:pos x="2736" y="1872"/>
                  </a:cxn>
                  <a:cxn ang="0">
                    <a:pos x="2640" y="1920"/>
                  </a:cxn>
                  <a:cxn ang="0">
                    <a:pos x="2304" y="1824"/>
                  </a:cxn>
                  <a:cxn ang="0">
                    <a:pos x="2160" y="1872"/>
                  </a:cxn>
                  <a:cxn ang="0">
                    <a:pos x="1632" y="1920"/>
                  </a:cxn>
                  <a:cxn ang="0">
                    <a:pos x="1440" y="1920"/>
                  </a:cxn>
                  <a:cxn ang="0">
                    <a:pos x="480" y="1824"/>
                  </a:cxn>
                  <a:cxn ang="0">
                    <a:pos x="192" y="1872"/>
                  </a:cxn>
                  <a:cxn ang="0">
                    <a:pos x="96" y="1680"/>
                  </a:cxn>
                  <a:cxn ang="0">
                    <a:pos x="288" y="1440"/>
                  </a:cxn>
                  <a:cxn ang="0">
                    <a:pos x="336" y="1104"/>
                  </a:cxn>
                  <a:cxn ang="0">
                    <a:pos x="144" y="864"/>
                  </a:cxn>
                  <a:cxn ang="0">
                    <a:pos x="240" y="624"/>
                  </a:cxn>
                  <a:cxn ang="0">
                    <a:pos x="48" y="528"/>
                  </a:cxn>
                  <a:cxn ang="0">
                    <a:pos x="0" y="0"/>
                  </a:cxn>
                </a:cxnLst>
                <a:rect l="0" t="0" r="0" b="0"/>
                <a:pathLst>
                  <a:path w="2736" h="1920">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w="9525" cap="flat" cmpd="sng">
                <a:solidFill>
                  <a:schemeClr val="bg2"/>
                </a:solidFill>
                <a:prstDash val="solid"/>
                <a:round/>
                <a:headEnd type="none" w="med" len="med"/>
                <a:tailEnd type="none" w="med" len="med"/>
              </a:ln>
            </p:spPr>
            <p:txBody>
              <a:bodyPr/>
              <a:lstStyle/>
              <a:p>
                <a:endParaRPr lang="zh-CN" altLang="en-US"/>
              </a:p>
            </p:txBody>
          </p:sp>
        </p:grpSp>
        <p:grpSp>
          <p:nvGrpSpPr>
            <p:cNvPr id="2065" name="Group 17"/>
            <p:cNvGrpSpPr/>
            <p:nvPr userDrawn="1"/>
          </p:nvGrpSpPr>
          <p:grpSpPr>
            <a:xfrm>
              <a:off x="0" y="2291"/>
              <a:ext cx="1385" cy="1702"/>
              <a:chOff x="0" y="2291"/>
              <a:chExt cx="1385" cy="1702"/>
            </a:xfrm>
          </p:grpSpPr>
          <p:sp>
            <p:nvSpPr>
              <p:cNvPr id="161" name="Rectangle 18"/>
              <p:cNvSpPr>
                <a:spLocks noChangeArrowheads="1"/>
              </p:cNvSpPr>
              <p:nvPr/>
            </p:nvSpPr>
            <p:spPr bwMode="ltGray">
              <a:xfrm rot="6798887">
                <a:off x="63" y="388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2" name="Rectangle 19"/>
              <p:cNvSpPr>
                <a:spLocks noChangeArrowheads="1"/>
              </p:cNvSpPr>
              <p:nvPr/>
            </p:nvSpPr>
            <p:spPr bwMode="ltGray">
              <a:xfrm rot="6798887">
                <a:off x="34" y="388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3" name="Rectangle 20"/>
              <p:cNvSpPr>
                <a:spLocks noChangeArrowheads="1"/>
              </p:cNvSpPr>
              <p:nvPr/>
            </p:nvSpPr>
            <p:spPr bwMode="ltGray">
              <a:xfrm rot="6798887">
                <a:off x="7" y="3875"/>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4" name="Rectangle 21"/>
              <p:cNvSpPr>
                <a:spLocks noChangeArrowheads="1"/>
              </p:cNvSpPr>
              <p:nvPr/>
            </p:nvSpPr>
            <p:spPr bwMode="ltGray">
              <a:xfrm rot="5999912">
                <a:off x="210" y="388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5" name="Rectangle 22"/>
              <p:cNvSpPr>
                <a:spLocks noChangeArrowheads="1"/>
              </p:cNvSpPr>
              <p:nvPr/>
            </p:nvSpPr>
            <p:spPr bwMode="ltGray">
              <a:xfrm rot="5999912">
                <a:off x="183" y="388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6" name="Rectangle 23"/>
              <p:cNvSpPr>
                <a:spLocks noChangeArrowheads="1"/>
              </p:cNvSpPr>
              <p:nvPr/>
            </p:nvSpPr>
            <p:spPr bwMode="ltGray">
              <a:xfrm rot="6250138">
                <a:off x="153" y="388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7" name="Rectangle 24"/>
              <p:cNvSpPr>
                <a:spLocks noChangeArrowheads="1"/>
              </p:cNvSpPr>
              <p:nvPr/>
            </p:nvSpPr>
            <p:spPr bwMode="ltGray">
              <a:xfrm rot="6238076">
                <a:off x="124" y="388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8" name="Rectangle 25"/>
              <p:cNvSpPr>
                <a:spLocks noChangeArrowheads="1"/>
              </p:cNvSpPr>
              <p:nvPr/>
            </p:nvSpPr>
            <p:spPr bwMode="ltGray">
              <a:xfrm rot="5380717">
                <a:off x="364" y="386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9" name="Rectangle 26"/>
              <p:cNvSpPr>
                <a:spLocks noChangeArrowheads="1"/>
              </p:cNvSpPr>
              <p:nvPr/>
            </p:nvSpPr>
            <p:spPr bwMode="ltGray">
              <a:xfrm rot="5380717">
                <a:off x="333" y="387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0" name="Rectangle 27"/>
              <p:cNvSpPr>
                <a:spLocks noChangeArrowheads="1"/>
              </p:cNvSpPr>
              <p:nvPr/>
            </p:nvSpPr>
            <p:spPr bwMode="ltGray">
              <a:xfrm rot="5583200">
                <a:off x="303" y="387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1" name="Rectangle 28"/>
              <p:cNvSpPr>
                <a:spLocks noChangeArrowheads="1"/>
              </p:cNvSpPr>
              <p:nvPr/>
            </p:nvSpPr>
            <p:spPr bwMode="ltGray">
              <a:xfrm rot="5737625">
                <a:off x="271" y="388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2" name="Rectangle 29"/>
              <p:cNvSpPr>
                <a:spLocks noChangeArrowheads="1"/>
              </p:cNvSpPr>
              <p:nvPr/>
            </p:nvSpPr>
            <p:spPr bwMode="ltGray">
              <a:xfrm rot="4715477">
                <a:off x="517" y="382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3" name="Rectangle 30"/>
              <p:cNvSpPr>
                <a:spLocks noChangeArrowheads="1"/>
              </p:cNvSpPr>
              <p:nvPr/>
            </p:nvSpPr>
            <p:spPr bwMode="ltGray">
              <a:xfrm rot="4924949">
                <a:off x="487" y="38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4" name="Rectangle 31"/>
              <p:cNvSpPr>
                <a:spLocks noChangeArrowheads="1"/>
              </p:cNvSpPr>
              <p:nvPr/>
            </p:nvSpPr>
            <p:spPr bwMode="ltGray">
              <a:xfrm rot="4924949">
                <a:off x="457" y="38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5" name="Rectangle 32"/>
              <p:cNvSpPr>
                <a:spLocks noChangeArrowheads="1"/>
              </p:cNvSpPr>
              <p:nvPr/>
            </p:nvSpPr>
            <p:spPr bwMode="ltGray">
              <a:xfrm rot="5041352">
                <a:off x="427" y="3851"/>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6" name="Rectangle 33"/>
              <p:cNvSpPr>
                <a:spLocks noChangeArrowheads="1"/>
              </p:cNvSpPr>
              <p:nvPr/>
            </p:nvSpPr>
            <p:spPr bwMode="ltGray">
              <a:xfrm rot="3816889">
                <a:off x="665" y="376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7" name="Rectangle 34"/>
              <p:cNvSpPr>
                <a:spLocks noChangeArrowheads="1"/>
              </p:cNvSpPr>
              <p:nvPr/>
            </p:nvSpPr>
            <p:spPr bwMode="ltGray">
              <a:xfrm rot="3816889">
                <a:off x="635" y="3780"/>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8" name="Rectangle 35"/>
              <p:cNvSpPr>
                <a:spLocks noChangeArrowheads="1"/>
              </p:cNvSpPr>
              <p:nvPr/>
            </p:nvSpPr>
            <p:spPr bwMode="ltGray">
              <a:xfrm rot="4104184">
                <a:off x="606" y="3791"/>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79" name="Rectangle 36"/>
              <p:cNvSpPr>
                <a:spLocks noChangeArrowheads="1"/>
              </p:cNvSpPr>
              <p:nvPr/>
            </p:nvSpPr>
            <p:spPr bwMode="ltGray">
              <a:xfrm rot="4325343">
                <a:off x="576" y="380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0" name="Rectangle 37"/>
              <p:cNvSpPr>
                <a:spLocks noChangeArrowheads="1"/>
              </p:cNvSpPr>
              <p:nvPr/>
            </p:nvSpPr>
            <p:spPr bwMode="ltGray">
              <a:xfrm rot="3368036">
                <a:off x="800" y="3683"/>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1" name="Rectangle 38"/>
              <p:cNvSpPr>
                <a:spLocks noChangeArrowheads="1"/>
              </p:cNvSpPr>
              <p:nvPr/>
            </p:nvSpPr>
            <p:spPr bwMode="ltGray">
              <a:xfrm rot="3368036">
                <a:off x="773" y="369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2" name="Rectangle 39"/>
              <p:cNvSpPr>
                <a:spLocks noChangeArrowheads="1"/>
              </p:cNvSpPr>
              <p:nvPr/>
            </p:nvSpPr>
            <p:spPr bwMode="ltGray">
              <a:xfrm rot="3368036">
                <a:off x="746" y="3717"/>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3" name="Rectangle 40"/>
              <p:cNvSpPr>
                <a:spLocks noChangeArrowheads="1"/>
              </p:cNvSpPr>
              <p:nvPr/>
            </p:nvSpPr>
            <p:spPr bwMode="ltGray">
              <a:xfrm rot="3816889">
                <a:off x="718" y="37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4" name="Rectangle 41"/>
              <p:cNvSpPr>
                <a:spLocks noChangeArrowheads="1"/>
              </p:cNvSpPr>
              <p:nvPr/>
            </p:nvSpPr>
            <p:spPr bwMode="ltGray">
              <a:xfrm rot="2302266">
                <a:off x="923" y="358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5" name="Rectangle 42"/>
              <p:cNvSpPr>
                <a:spLocks noChangeArrowheads="1"/>
              </p:cNvSpPr>
              <p:nvPr/>
            </p:nvSpPr>
            <p:spPr bwMode="ltGray">
              <a:xfrm rot="2302266">
                <a:off x="899" y="360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6" name="Rectangle 43"/>
              <p:cNvSpPr>
                <a:spLocks noChangeArrowheads="1"/>
              </p:cNvSpPr>
              <p:nvPr/>
            </p:nvSpPr>
            <p:spPr bwMode="ltGray">
              <a:xfrm rot="2707562">
                <a:off x="877" y="362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7" name="Rectangle 44"/>
              <p:cNvSpPr>
                <a:spLocks noChangeArrowheads="1"/>
              </p:cNvSpPr>
              <p:nvPr/>
            </p:nvSpPr>
            <p:spPr bwMode="ltGray">
              <a:xfrm rot="2707562">
                <a:off x="851" y="364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8" name="Rectangle 45"/>
              <p:cNvSpPr>
                <a:spLocks noChangeArrowheads="1"/>
              </p:cNvSpPr>
              <p:nvPr/>
            </p:nvSpPr>
            <p:spPr bwMode="ltGray">
              <a:xfrm rot="1525830">
                <a:off x="1027" y="3473"/>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9" name="Rectangle 46"/>
              <p:cNvSpPr>
                <a:spLocks noChangeArrowheads="1"/>
              </p:cNvSpPr>
              <p:nvPr/>
            </p:nvSpPr>
            <p:spPr bwMode="ltGray">
              <a:xfrm rot="1525830">
                <a:off x="1009" y="349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0" name="Rectangle 47"/>
              <p:cNvSpPr>
                <a:spLocks noChangeArrowheads="1"/>
              </p:cNvSpPr>
              <p:nvPr/>
            </p:nvSpPr>
            <p:spPr bwMode="ltGray">
              <a:xfrm rot="1788117">
                <a:off x="990" y="351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1" name="Rectangle 48"/>
              <p:cNvSpPr>
                <a:spLocks noChangeArrowheads="1"/>
              </p:cNvSpPr>
              <p:nvPr/>
            </p:nvSpPr>
            <p:spPr bwMode="ltGray">
              <a:xfrm rot="1788117">
                <a:off x="969" y="354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2" name="Rectangle 49"/>
              <p:cNvSpPr>
                <a:spLocks noChangeArrowheads="1"/>
              </p:cNvSpPr>
              <p:nvPr/>
            </p:nvSpPr>
            <p:spPr bwMode="ltGray">
              <a:xfrm rot="841630">
                <a:off x="1113" y="3355"/>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3" name="Rectangle 50"/>
              <p:cNvSpPr>
                <a:spLocks noChangeArrowheads="1"/>
              </p:cNvSpPr>
              <p:nvPr/>
            </p:nvSpPr>
            <p:spPr bwMode="ltGray">
              <a:xfrm rot="841630">
                <a:off x="1100" y="337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4" name="Rectangle 51"/>
              <p:cNvSpPr>
                <a:spLocks noChangeArrowheads="1"/>
              </p:cNvSpPr>
              <p:nvPr/>
            </p:nvSpPr>
            <p:spPr bwMode="ltGray">
              <a:xfrm rot="1308689">
                <a:off x="1086" y="340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5" name="Rectangle 52"/>
              <p:cNvSpPr>
                <a:spLocks noChangeArrowheads="1"/>
              </p:cNvSpPr>
              <p:nvPr/>
            </p:nvSpPr>
            <p:spPr bwMode="ltGray">
              <a:xfrm rot="1308689">
                <a:off x="1064" y="342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6" name="Rectangle 53"/>
              <p:cNvSpPr>
                <a:spLocks noChangeArrowheads="1"/>
              </p:cNvSpPr>
              <p:nvPr/>
            </p:nvSpPr>
            <p:spPr bwMode="ltGray">
              <a:xfrm rot="469913">
                <a:off x="1172" y="3225"/>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7" name="Rectangle 54"/>
              <p:cNvSpPr>
                <a:spLocks noChangeArrowheads="1"/>
              </p:cNvSpPr>
              <p:nvPr/>
            </p:nvSpPr>
            <p:spPr bwMode="ltGray">
              <a:xfrm rot="559869">
                <a:off x="1162" y="3250"/>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8" name="Rectangle 55"/>
              <p:cNvSpPr>
                <a:spLocks noChangeArrowheads="1"/>
              </p:cNvSpPr>
              <p:nvPr/>
            </p:nvSpPr>
            <p:spPr bwMode="ltGray">
              <a:xfrm rot="734079">
                <a:off x="1154" y="327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9" name="Rectangle 56"/>
              <p:cNvSpPr>
                <a:spLocks noChangeArrowheads="1"/>
              </p:cNvSpPr>
              <p:nvPr/>
            </p:nvSpPr>
            <p:spPr bwMode="ltGray">
              <a:xfrm rot="734079">
                <a:off x="1141" y="330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0" name="Rectangle 57"/>
              <p:cNvSpPr>
                <a:spLocks noChangeArrowheads="1"/>
              </p:cNvSpPr>
              <p:nvPr/>
            </p:nvSpPr>
            <p:spPr bwMode="ltGray">
              <a:xfrm rot="-293905">
                <a:off x="1211" y="309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1" name="Rectangle 58"/>
              <p:cNvSpPr>
                <a:spLocks noChangeArrowheads="1"/>
              </p:cNvSpPr>
              <p:nvPr/>
            </p:nvSpPr>
            <p:spPr bwMode="ltGray">
              <a:xfrm rot="-8">
                <a:off x="1201" y="3122"/>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2" name="Rectangle 59"/>
              <p:cNvSpPr>
                <a:spLocks noChangeArrowheads="1"/>
              </p:cNvSpPr>
              <p:nvPr/>
            </p:nvSpPr>
            <p:spPr bwMode="ltGray">
              <a:xfrm rot="-8">
                <a:off x="1200" y="3147"/>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3" name="Rectangle 60"/>
              <p:cNvSpPr>
                <a:spLocks noChangeArrowheads="1"/>
              </p:cNvSpPr>
              <p:nvPr/>
            </p:nvSpPr>
            <p:spPr bwMode="ltGray">
              <a:xfrm rot="214188">
                <a:off x="1189" y="317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4" name="Rectangle 61"/>
              <p:cNvSpPr>
                <a:spLocks noChangeArrowheads="1"/>
              </p:cNvSpPr>
              <p:nvPr/>
            </p:nvSpPr>
            <p:spPr bwMode="ltGray">
              <a:xfrm rot="-682388">
                <a:off x="1219" y="296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 name="Rectangle 62"/>
              <p:cNvSpPr>
                <a:spLocks noChangeArrowheads="1"/>
              </p:cNvSpPr>
              <p:nvPr/>
            </p:nvSpPr>
            <p:spPr bwMode="ltGray">
              <a:xfrm rot="-480400">
                <a:off x="1220" y="2991"/>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6" name="Rectangle 63"/>
              <p:cNvSpPr>
                <a:spLocks noChangeArrowheads="1"/>
              </p:cNvSpPr>
              <p:nvPr/>
            </p:nvSpPr>
            <p:spPr bwMode="ltGray">
              <a:xfrm rot="-480400">
                <a:off x="1220" y="30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7" name="Rectangle 64"/>
              <p:cNvSpPr>
                <a:spLocks noChangeArrowheads="1"/>
              </p:cNvSpPr>
              <p:nvPr/>
            </p:nvSpPr>
            <p:spPr bwMode="ltGray">
              <a:xfrm rot="-270546">
                <a:off x="1219" y="3041"/>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8" name="Rectangle 65"/>
              <p:cNvSpPr>
                <a:spLocks noChangeArrowheads="1"/>
              </p:cNvSpPr>
              <p:nvPr/>
            </p:nvSpPr>
            <p:spPr bwMode="ltGray">
              <a:xfrm rot="-1132286">
                <a:off x="1207" y="2843"/>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9" name="Rectangle 66"/>
              <p:cNvSpPr>
                <a:spLocks noChangeArrowheads="1"/>
              </p:cNvSpPr>
              <p:nvPr/>
            </p:nvSpPr>
            <p:spPr bwMode="ltGray">
              <a:xfrm rot="-969272">
                <a:off x="1213" y="286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0" name="Rectangle 67"/>
              <p:cNvSpPr>
                <a:spLocks noChangeArrowheads="1"/>
              </p:cNvSpPr>
              <p:nvPr/>
            </p:nvSpPr>
            <p:spPr bwMode="ltGray">
              <a:xfrm rot="-969272">
                <a:off x="1216" y="288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1" name="Rectangle 68"/>
              <p:cNvSpPr>
                <a:spLocks noChangeArrowheads="1"/>
              </p:cNvSpPr>
              <p:nvPr/>
            </p:nvSpPr>
            <p:spPr bwMode="ltGray">
              <a:xfrm rot="-806259">
                <a:off x="1219" y="29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2" name="Rectangle 69"/>
              <p:cNvSpPr>
                <a:spLocks noChangeArrowheads="1"/>
              </p:cNvSpPr>
              <p:nvPr/>
            </p:nvSpPr>
            <p:spPr bwMode="ltGray">
              <a:xfrm rot="-1543941">
                <a:off x="1165" y="272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3" name="Rectangle 70"/>
              <p:cNvSpPr>
                <a:spLocks noChangeArrowheads="1"/>
              </p:cNvSpPr>
              <p:nvPr/>
            </p:nvSpPr>
            <p:spPr bwMode="ltGray">
              <a:xfrm rot="-1341953">
                <a:off x="1176" y="2752"/>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4" name="Rectangle 71"/>
              <p:cNvSpPr>
                <a:spLocks noChangeArrowheads="1"/>
              </p:cNvSpPr>
              <p:nvPr/>
            </p:nvSpPr>
            <p:spPr bwMode="ltGray">
              <a:xfrm rot="-1341953">
                <a:off x="1184" y="277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5" name="Rectangle 72"/>
              <p:cNvSpPr>
                <a:spLocks noChangeArrowheads="1"/>
              </p:cNvSpPr>
              <p:nvPr/>
            </p:nvSpPr>
            <p:spPr bwMode="ltGray">
              <a:xfrm rot="-1341953">
                <a:off x="1194" y="279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6" name="Rectangle 73"/>
              <p:cNvSpPr>
                <a:spLocks noChangeArrowheads="1"/>
              </p:cNvSpPr>
              <p:nvPr/>
            </p:nvSpPr>
            <p:spPr bwMode="ltGray">
              <a:xfrm rot="-1928746">
                <a:off x="1101" y="262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7" name="Rectangle 74"/>
              <p:cNvSpPr>
                <a:spLocks noChangeArrowheads="1"/>
              </p:cNvSpPr>
              <p:nvPr/>
            </p:nvSpPr>
            <p:spPr bwMode="ltGray">
              <a:xfrm rot="-1844175">
                <a:off x="1114" y="264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8" name="Rectangle 75"/>
              <p:cNvSpPr>
                <a:spLocks noChangeArrowheads="1"/>
              </p:cNvSpPr>
              <p:nvPr/>
            </p:nvSpPr>
            <p:spPr bwMode="ltGray">
              <a:xfrm rot="-1752383">
                <a:off x="1129" y="266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9" name="Rectangle 76"/>
              <p:cNvSpPr>
                <a:spLocks noChangeArrowheads="1"/>
              </p:cNvSpPr>
              <p:nvPr/>
            </p:nvSpPr>
            <p:spPr bwMode="ltGray">
              <a:xfrm rot="-1752383">
                <a:off x="1142" y="268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20" name="Rectangle 77"/>
              <p:cNvSpPr>
                <a:spLocks noChangeArrowheads="1"/>
              </p:cNvSpPr>
              <p:nvPr/>
            </p:nvSpPr>
            <p:spPr bwMode="ltGray">
              <a:xfrm rot="-2466736">
                <a:off x="1014" y="253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21" name="Rectangle 78"/>
              <p:cNvSpPr>
                <a:spLocks noChangeArrowheads="1"/>
              </p:cNvSpPr>
              <p:nvPr/>
            </p:nvSpPr>
            <p:spPr bwMode="ltGray">
              <a:xfrm rot="-2466736">
                <a:off x="1035" y="255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22" name="Rectangle 79"/>
              <p:cNvSpPr>
                <a:spLocks noChangeArrowheads="1"/>
              </p:cNvSpPr>
              <p:nvPr/>
            </p:nvSpPr>
            <p:spPr bwMode="ltGray">
              <a:xfrm rot="-2466736">
                <a:off x="1050" y="257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23" name="Rectangle 80"/>
              <p:cNvSpPr>
                <a:spLocks noChangeArrowheads="1"/>
              </p:cNvSpPr>
              <p:nvPr/>
            </p:nvSpPr>
            <p:spPr bwMode="ltGray">
              <a:xfrm rot="-2342866">
                <a:off x="1068" y="2590"/>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29" name="Freeform 81"/>
              <p:cNvSpPr/>
              <p:nvPr userDrawn="1"/>
            </p:nvSpPr>
            <p:spPr>
              <a:xfrm>
                <a:off x="486" y="2563"/>
                <a:ext cx="180" cy="151"/>
              </a:xfrm>
              <a:custGeom>
                <a:avLst/>
                <a:gdLst/>
                <a:ahLst/>
                <a:cxnLst>
                  <a:cxn ang="0">
                    <a:pos x="0" y="144"/>
                  </a:cxn>
                  <a:cxn ang="0">
                    <a:pos x="28" y="147"/>
                  </a:cxn>
                  <a:cxn ang="0">
                    <a:pos x="64" y="46"/>
                  </a:cxn>
                  <a:cxn ang="0">
                    <a:pos x="94" y="151"/>
                  </a:cxn>
                  <a:cxn ang="0">
                    <a:pos x="129" y="151"/>
                  </a:cxn>
                  <a:cxn ang="0">
                    <a:pos x="180" y="9"/>
                  </a:cxn>
                  <a:cxn ang="0">
                    <a:pos x="148" y="10"/>
                  </a:cxn>
                  <a:cxn ang="0">
                    <a:pos x="112" y="112"/>
                  </a:cxn>
                  <a:cxn ang="0">
                    <a:pos x="79" y="0"/>
                  </a:cxn>
                  <a:cxn ang="0">
                    <a:pos x="48" y="0"/>
                  </a:cxn>
                  <a:cxn ang="0">
                    <a:pos x="0" y="144"/>
                  </a:cxn>
                </a:cxnLst>
                <a:rect l="0" t="0" r="0" b="0"/>
                <a:pathLst>
                  <a:path w="180" h="151">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bg2"/>
              </a:solidFill>
              <a:ln w="9525">
                <a:noFill/>
              </a:ln>
            </p:spPr>
            <p:txBody>
              <a:bodyPr/>
              <a:lstStyle/>
              <a:p>
                <a:endParaRPr lang="zh-CN" altLang="en-US"/>
              </a:p>
            </p:txBody>
          </p:sp>
          <p:sp>
            <p:nvSpPr>
              <p:cNvPr id="225" name="Rectangle 82"/>
              <p:cNvSpPr>
                <a:spLocks noChangeArrowheads="1"/>
              </p:cNvSpPr>
              <p:nvPr/>
            </p:nvSpPr>
            <p:spPr bwMode="ltGray">
              <a:xfrm rot="6575641">
                <a:off x="-217" y="3138"/>
                <a:ext cx="122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26" name="Rectangle 83"/>
              <p:cNvSpPr>
                <a:spLocks noChangeArrowheads="1"/>
              </p:cNvSpPr>
              <p:nvPr/>
            </p:nvSpPr>
            <p:spPr bwMode="ltGray">
              <a:xfrm rot="238799">
                <a:off x="4" y="3146"/>
                <a:ext cx="103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27" name="Rectangle 84"/>
              <p:cNvSpPr>
                <a:spLocks noChangeArrowheads="1"/>
              </p:cNvSpPr>
              <p:nvPr/>
            </p:nvSpPr>
            <p:spPr bwMode="ltGray">
              <a:xfrm rot="-2957028">
                <a:off x="908" y="247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28" name="Rectangle 85"/>
              <p:cNvSpPr>
                <a:spLocks noChangeArrowheads="1"/>
              </p:cNvSpPr>
              <p:nvPr/>
            </p:nvSpPr>
            <p:spPr bwMode="ltGray">
              <a:xfrm rot="-2957028">
                <a:off x="931" y="248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29" name="Rectangle 86"/>
              <p:cNvSpPr>
                <a:spLocks noChangeArrowheads="1"/>
              </p:cNvSpPr>
              <p:nvPr/>
            </p:nvSpPr>
            <p:spPr bwMode="ltGray">
              <a:xfrm rot="-2957028">
                <a:off x="954" y="249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0" name="Rectangle 87"/>
              <p:cNvSpPr>
                <a:spLocks noChangeArrowheads="1"/>
              </p:cNvSpPr>
              <p:nvPr/>
            </p:nvSpPr>
            <p:spPr bwMode="ltGray">
              <a:xfrm rot="-2661033">
                <a:off x="974" y="2509"/>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1" name="Rectangle 88"/>
              <p:cNvSpPr>
                <a:spLocks noChangeArrowheads="1"/>
              </p:cNvSpPr>
              <p:nvPr/>
            </p:nvSpPr>
            <p:spPr bwMode="ltGray">
              <a:xfrm rot="-3638503">
                <a:off x="789" y="242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2" name="Rectangle 89"/>
              <p:cNvSpPr>
                <a:spLocks noChangeArrowheads="1"/>
              </p:cNvSpPr>
              <p:nvPr/>
            </p:nvSpPr>
            <p:spPr bwMode="ltGray">
              <a:xfrm rot="-3638503">
                <a:off x="816" y="243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3" name="Rectangle 90"/>
              <p:cNvSpPr>
                <a:spLocks noChangeArrowheads="1"/>
              </p:cNvSpPr>
              <p:nvPr/>
            </p:nvSpPr>
            <p:spPr bwMode="ltGray">
              <a:xfrm rot="-3514633">
                <a:off x="838" y="2441"/>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4" name="Rectangle 91"/>
              <p:cNvSpPr>
                <a:spLocks noChangeArrowheads="1"/>
              </p:cNvSpPr>
              <p:nvPr/>
            </p:nvSpPr>
            <p:spPr bwMode="ltGray">
              <a:xfrm rot="-3220799">
                <a:off x="863" y="245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5" name="Rectangle 92"/>
              <p:cNvSpPr>
                <a:spLocks noChangeArrowheads="1"/>
              </p:cNvSpPr>
              <p:nvPr/>
            </p:nvSpPr>
            <p:spPr bwMode="ltGray">
              <a:xfrm rot="-4338250">
                <a:off x="650" y="239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6" name="Rectangle 93"/>
              <p:cNvSpPr>
                <a:spLocks noChangeArrowheads="1"/>
              </p:cNvSpPr>
              <p:nvPr/>
            </p:nvSpPr>
            <p:spPr bwMode="ltGray">
              <a:xfrm rot="-4250359">
                <a:off x="678" y="2402"/>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7" name="Rectangle 94"/>
              <p:cNvSpPr>
                <a:spLocks noChangeArrowheads="1"/>
              </p:cNvSpPr>
              <p:nvPr/>
            </p:nvSpPr>
            <p:spPr bwMode="ltGray">
              <a:xfrm rot="-4250359">
                <a:off x="708" y="2407"/>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8" name="Rectangle 95"/>
              <p:cNvSpPr>
                <a:spLocks noChangeArrowheads="1"/>
              </p:cNvSpPr>
              <p:nvPr/>
            </p:nvSpPr>
            <p:spPr bwMode="ltGray">
              <a:xfrm rot="-3989246">
                <a:off x="738" y="2411"/>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9" name="Rectangle 96"/>
              <p:cNvSpPr>
                <a:spLocks noChangeArrowheads="1"/>
              </p:cNvSpPr>
              <p:nvPr/>
            </p:nvSpPr>
            <p:spPr bwMode="ltGray">
              <a:xfrm rot="-4862215">
                <a:off x="504" y="239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40" name="Rectangle 97"/>
              <p:cNvSpPr>
                <a:spLocks noChangeArrowheads="1"/>
              </p:cNvSpPr>
              <p:nvPr/>
            </p:nvSpPr>
            <p:spPr bwMode="ltGray">
              <a:xfrm rot="-4673370">
                <a:off x="534" y="239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41" name="Rectangle 98"/>
              <p:cNvSpPr>
                <a:spLocks noChangeArrowheads="1"/>
              </p:cNvSpPr>
              <p:nvPr/>
            </p:nvSpPr>
            <p:spPr bwMode="ltGray">
              <a:xfrm rot="-4646721">
                <a:off x="564" y="239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42" name="Rectangle 99"/>
              <p:cNvSpPr>
                <a:spLocks noChangeArrowheads="1"/>
              </p:cNvSpPr>
              <p:nvPr/>
            </p:nvSpPr>
            <p:spPr bwMode="ltGray">
              <a:xfrm rot="-4580623">
                <a:off x="595" y="2391"/>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43" name="Rectangle 100"/>
              <p:cNvSpPr>
                <a:spLocks noChangeArrowheads="1"/>
              </p:cNvSpPr>
              <p:nvPr/>
            </p:nvSpPr>
            <p:spPr bwMode="ltGray">
              <a:xfrm rot="-5195129">
                <a:off x="356" y="241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44" name="Rectangle 101"/>
              <p:cNvSpPr>
                <a:spLocks noChangeArrowheads="1"/>
              </p:cNvSpPr>
              <p:nvPr/>
            </p:nvSpPr>
            <p:spPr bwMode="ltGray">
              <a:xfrm rot="-5360484">
                <a:off x="386" y="240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45" name="Rectangle 102"/>
              <p:cNvSpPr>
                <a:spLocks noChangeArrowheads="1"/>
              </p:cNvSpPr>
              <p:nvPr/>
            </p:nvSpPr>
            <p:spPr bwMode="ltGray">
              <a:xfrm rot="-5288939">
                <a:off x="419" y="240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46" name="Rectangle 103"/>
              <p:cNvSpPr>
                <a:spLocks noChangeArrowheads="1"/>
              </p:cNvSpPr>
              <p:nvPr/>
            </p:nvSpPr>
            <p:spPr bwMode="ltGray">
              <a:xfrm rot="-5164854">
                <a:off x="450" y="2400"/>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47" name="Rectangle 104"/>
              <p:cNvSpPr>
                <a:spLocks noChangeArrowheads="1"/>
              </p:cNvSpPr>
              <p:nvPr/>
            </p:nvSpPr>
            <p:spPr bwMode="ltGray">
              <a:xfrm rot="-6132163">
                <a:off x="207" y="245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48" name="Rectangle 105"/>
              <p:cNvSpPr>
                <a:spLocks noChangeArrowheads="1"/>
              </p:cNvSpPr>
              <p:nvPr/>
            </p:nvSpPr>
            <p:spPr bwMode="ltGray">
              <a:xfrm rot="-6220433">
                <a:off x="238" y="24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49" name="Rectangle 106"/>
              <p:cNvSpPr>
                <a:spLocks noChangeArrowheads="1"/>
              </p:cNvSpPr>
              <p:nvPr/>
            </p:nvSpPr>
            <p:spPr bwMode="ltGray">
              <a:xfrm rot="-6110943">
                <a:off x="267" y="243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50" name="Rectangle 107"/>
              <p:cNvSpPr>
                <a:spLocks noChangeArrowheads="1"/>
              </p:cNvSpPr>
              <p:nvPr/>
            </p:nvSpPr>
            <p:spPr bwMode="ltGray">
              <a:xfrm rot="-5919570">
                <a:off x="293" y="242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51" name="Rectangle 108"/>
              <p:cNvSpPr>
                <a:spLocks noChangeArrowheads="1"/>
              </p:cNvSpPr>
              <p:nvPr/>
            </p:nvSpPr>
            <p:spPr bwMode="ltGray">
              <a:xfrm rot="-7376291">
                <a:off x="6" y="254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52" name="Rectangle 109"/>
              <p:cNvSpPr>
                <a:spLocks noChangeArrowheads="1"/>
              </p:cNvSpPr>
              <p:nvPr/>
            </p:nvSpPr>
            <p:spPr bwMode="ltGray">
              <a:xfrm rot="-7168347">
                <a:off x="65" y="2517"/>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53" name="Rectangle 110"/>
              <p:cNvSpPr>
                <a:spLocks noChangeArrowheads="1"/>
              </p:cNvSpPr>
              <p:nvPr/>
            </p:nvSpPr>
            <p:spPr bwMode="ltGray">
              <a:xfrm rot="-6802416">
                <a:off x="93" y="250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54" name="Rectangle 111"/>
              <p:cNvSpPr>
                <a:spLocks noChangeArrowheads="1"/>
              </p:cNvSpPr>
              <p:nvPr/>
            </p:nvSpPr>
            <p:spPr bwMode="ltGray">
              <a:xfrm rot="-6802416">
                <a:off x="120" y="249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55" name="Rectangle 112"/>
              <p:cNvSpPr>
                <a:spLocks noChangeArrowheads="1"/>
              </p:cNvSpPr>
              <p:nvPr/>
            </p:nvSpPr>
            <p:spPr bwMode="ltGray">
              <a:xfrm rot="-6457704">
                <a:off x="151" y="247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56" name="Rectangle 113"/>
              <p:cNvSpPr>
                <a:spLocks noChangeArrowheads="1"/>
              </p:cNvSpPr>
              <p:nvPr/>
            </p:nvSpPr>
            <p:spPr bwMode="ltGray">
              <a:xfrm rot="-1876771">
                <a:off x="0" y="336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57" name="Rectangle 114"/>
              <p:cNvSpPr>
                <a:spLocks noChangeArrowheads="1"/>
              </p:cNvSpPr>
              <p:nvPr/>
            </p:nvSpPr>
            <p:spPr bwMode="ltGray">
              <a:xfrm rot="3283992">
                <a:off x="511" y="347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58" name="Rectangle 115"/>
              <p:cNvSpPr>
                <a:spLocks noChangeArrowheads="1"/>
              </p:cNvSpPr>
              <p:nvPr/>
            </p:nvSpPr>
            <p:spPr bwMode="ltGray">
              <a:xfrm rot="3283992">
                <a:off x="35" y="279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59" name="Rectangle 116"/>
              <p:cNvSpPr>
                <a:spLocks noChangeArrowheads="1"/>
              </p:cNvSpPr>
              <p:nvPr/>
            </p:nvSpPr>
            <p:spPr bwMode="ltGray">
              <a:xfrm rot="-1876771">
                <a:off x="700" y="2851"/>
                <a:ext cx="31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60" name="Rectangle 117"/>
              <p:cNvSpPr>
                <a:spLocks noChangeArrowheads="1"/>
              </p:cNvSpPr>
              <p:nvPr/>
            </p:nvSpPr>
            <p:spPr bwMode="ltGray">
              <a:xfrm rot="5908516">
                <a:off x="200" y="3915"/>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61" name="Rectangle 118"/>
              <p:cNvSpPr>
                <a:spLocks noChangeArrowheads="1"/>
              </p:cNvSpPr>
              <p:nvPr/>
            </p:nvSpPr>
            <p:spPr bwMode="ltGray">
              <a:xfrm rot="6683973">
                <a:off x="45" y="3915"/>
                <a:ext cx="144"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62" name="Rectangle 119"/>
              <p:cNvSpPr>
                <a:spLocks noChangeArrowheads="1"/>
              </p:cNvSpPr>
              <p:nvPr/>
            </p:nvSpPr>
            <p:spPr bwMode="ltGray">
              <a:xfrm rot="5245609">
                <a:off x="361" y="389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63" name="Rectangle 120"/>
              <p:cNvSpPr>
                <a:spLocks noChangeArrowheads="1"/>
              </p:cNvSpPr>
              <p:nvPr/>
            </p:nvSpPr>
            <p:spPr bwMode="ltGray">
              <a:xfrm rot="4500520">
                <a:off x="522" y="3847"/>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64" name="Rectangle 121"/>
              <p:cNvSpPr>
                <a:spLocks noChangeArrowheads="1"/>
              </p:cNvSpPr>
              <p:nvPr/>
            </p:nvSpPr>
            <p:spPr bwMode="ltGray">
              <a:xfrm rot="3805227">
                <a:off x="670" y="377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65" name="Rectangle 122"/>
              <p:cNvSpPr>
                <a:spLocks noChangeArrowheads="1"/>
              </p:cNvSpPr>
              <p:nvPr/>
            </p:nvSpPr>
            <p:spPr bwMode="ltGray">
              <a:xfrm rot="3060138">
                <a:off x="813" y="368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66" name="Rectangle 123"/>
              <p:cNvSpPr>
                <a:spLocks noChangeArrowheads="1"/>
              </p:cNvSpPr>
              <p:nvPr/>
            </p:nvSpPr>
            <p:spPr bwMode="ltGray">
              <a:xfrm rot="2090281">
                <a:off x="938" y="3582"/>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67" name="Rectangle 124"/>
              <p:cNvSpPr>
                <a:spLocks noChangeArrowheads="1"/>
              </p:cNvSpPr>
              <p:nvPr/>
            </p:nvSpPr>
            <p:spPr bwMode="ltGray">
              <a:xfrm rot="-7168347">
                <a:off x="-18" y="2506"/>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68" name="Rectangle 125"/>
              <p:cNvSpPr>
                <a:spLocks noChangeArrowheads="1"/>
              </p:cNvSpPr>
              <p:nvPr/>
            </p:nvSpPr>
            <p:spPr bwMode="ltGray">
              <a:xfrm rot="-6406501">
                <a:off x="136" y="243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69" name="Rectangle 126"/>
              <p:cNvSpPr>
                <a:spLocks noChangeArrowheads="1"/>
              </p:cNvSpPr>
              <p:nvPr/>
            </p:nvSpPr>
            <p:spPr bwMode="ltGray">
              <a:xfrm rot="-4970620">
                <a:off x="447" y="2364"/>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0" name="Rectangle 127"/>
              <p:cNvSpPr>
                <a:spLocks noChangeArrowheads="1"/>
              </p:cNvSpPr>
              <p:nvPr/>
            </p:nvSpPr>
            <p:spPr bwMode="ltGray">
              <a:xfrm rot="-4298502">
                <a:off x="597" y="2360"/>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1" name="Rectangle 128"/>
              <p:cNvSpPr>
                <a:spLocks noChangeArrowheads="1"/>
              </p:cNvSpPr>
              <p:nvPr/>
            </p:nvSpPr>
            <p:spPr bwMode="ltGray">
              <a:xfrm rot="-3676305">
                <a:off x="740" y="2386"/>
                <a:ext cx="15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2" name="Rectangle 129"/>
              <p:cNvSpPr>
                <a:spLocks noChangeArrowheads="1"/>
              </p:cNvSpPr>
              <p:nvPr/>
            </p:nvSpPr>
            <p:spPr bwMode="ltGray">
              <a:xfrm rot="-3188616">
                <a:off x="870" y="24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3" name="Rectangle 130"/>
              <p:cNvSpPr>
                <a:spLocks noChangeArrowheads="1"/>
              </p:cNvSpPr>
              <p:nvPr/>
            </p:nvSpPr>
            <p:spPr bwMode="ltGray">
              <a:xfrm rot="-2610246">
                <a:off x="984" y="2497"/>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4" name="Rectangle 131"/>
              <p:cNvSpPr>
                <a:spLocks noChangeArrowheads="1"/>
              </p:cNvSpPr>
              <p:nvPr/>
            </p:nvSpPr>
            <p:spPr bwMode="ltGray">
              <a:xfrm rot="-2190008">
                <a:off x="1075" y="2585"/>
                <a:ext cx="17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5" name="Rectangle 132"/>
              <p:cNvSpPr>
                <a:spLocks noChangeArrowheads="1"/>
              </p:cNvSpPr>
              <p:nvPr/>
            </p:nvSpPr>
            <p:spPr bwMode="ltGray">
              <a:xfrm rot="-1728558">
                <a:off x="1147" y="2688"/>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6" name="Rectangle 133"/>
              <p:cNvSpPr>
                <a:spLocks noChangeArrowheads="1"/>
              </p:cNvSpPr>
              <p:nvPr/>
            </p:nvSpPr>
            <p:spPr bwMode="ltGray">
              <a:xfrm rot="-1172118">
                <a:off x="1198" y="2805"/>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7" name="Rectangle 134"/>
              <p:cNvSpPr>
                <a:spLocks noChangeArrowheads="1"/>
              </p:cNvSpPr>
              <p:nvPr/>
            </p:nvSpPr>
            <p:spPr bwMode="ltGray">
              <a:xfrm rot="-753845">
                <a:off x="1218" y="29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8" name="Rectangle 135"/>
              <p:cNvSpPr>
                <a:spLocks noChangeArrowheads="1"/>
              </p:cNvSpPr>
              <p:nvPr/>
            </p:nvSpPr>
            <p:spPr bwMode="ltGray">
              <a:xfrm rot="-287823">
                <a:off x="1213" y="3066"/>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9" name="Rectangle 136"/>
              <p:cNvSpPr>
                <a:spLocks noChangeArrowheads="1"/>
              </p:cNvSpPr>
              <p:nvPr/>
            </p:nvSpPr>
            <p:spPr bwMode="ltGray">
              <a:xfrm rot="696741">
                <a:off x="1126" y="3337"/>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80" name="Rectangle 137"/>
              <p:cNvSpPr>
                <a:spLocks noChangeArrowheads="1"/>
              </p:cNvSpPr>
              <p:nvPr/>
            </p:nvSpPr>
            <p:spPr bwMode="ltGray">
              <a:xfrm rot="1529990">
                <a:off x="1041" y="3465"/>
                <a:ext cx="14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86" name="Freeform 138"/>
              <p:cNvSpPr/>
              <p:nvPr userDrawn="1"/>
            </p:nvSpPr>
            <p:spPr>
              <a:xfrm>
                <a:off x="850" y="3136"/>
                <a:ext cx="204" cy="120"/>
              </a:xfrm>
              <a:custGeom>
                <a:avLst/>
                <a:gdLst/>
                <a:ahLst/>
                <a:cxnLst>
                  <a:cxn ang="0">
                    <a:pos x="168" y="120"/>
                  </a:cxn>
                  <a:cxn ang="0">
                    <a:pos x="204" y="12"/>
                  </a:cxn>
                  <a:cxn ang="0">
                    <a:pos x="42" y="0"/>
                  </a:cxn>
                  <a:cxn ang="0">
                    <a:pos x="0" y="108"/>
                  </a:cxn>
                  <a:cxn ang="0">
                    <a:pos x="30" y="114"/>
                  </a:cxn>
                  <a:cxn ang="0">
                    <a:pos x="60" y="30"/>
                  </a:cxn>
                  <a:cxn ang="0">
                    <a:pos x="102" y="36"/>
                  </a:cxn>
                  <a:cxn ang="0">
                    <a:pos x="78" y="108"/>
                  </a:cxn>
                  <a:cxn ang="0">
                    <a:pos x="102" y="108"/>
                  </a:cxn>
                  <a:cxn ang="0">
                    <a:pos x="132" y="36"/>
                  </a:cxn>
                  <a:cxn ang="0">
                    <a:pos x="162" y="36"/>
                  </a:cxn>
                  <a:cxn ang="0">
                    <a:pos x="138" y="114"/>
                  </a:cxn>
                  <a:cxn ang="0">
                    <a:pos x="168" y="120"/>
                  </a:cxn>
                </a:cxnLst>
                <a:rect l="0" t="0" r="0" b="0"/>
                <a:pathLst>
                  <a:path w="204" h="120">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bg2"/>
              </a:solidFill>
              <a:ln w="9525">
                <a:noFill/>
              </a:ln>
            </p:spPr>
            <p:txBody>
              <a:bodyPr/>
              <a:lstStyle/>
              <a:p>
                <a:endParaRPr lang="zh-CN" altLang="en-US"/>
              </a:p>
            </p:txBody>
          </p:sp>
          <p:sp>
            <p:nvSpPr>
              <p:cNvPr id="2187" name="Freeform 139"/>
              <p:cNvSpPr/>
              <p:nvPr userDrawn="1"/>
            </p:nvSpPr>
            <p:spPr>
              <a:xfrm>
                <a:off x="19" y="2722"/>
                <a:ext cx="90" cy="78"/>
              </a:xfrm>
              <a:custGeom>
                <a:avLst/>
                <a:gdLst/>
                <a:ahLst/>
                <a:cxnLst>
                  <a:cxn ang="0">
                    <a:pos x="66" y="36"/>
                  </a:cxn>
                  <a:cxn ang="0">
                    <a:pos x="66" y="36"/>
                  </a:cxn>
                  <a:cxn ang="0">
                    <a:pos x="18" y="24"/>
                  </a:cxn>
                  <a:cxn ang="0">
                    <a:pos x="0" y="30"/>
                  </a:cxn>
                  <a:cxn ang="0">
                    <a:pos x="36" y="78"/>
                  </a:cxn>
                  <a:cxn ang="0">
                    <a:pos x="48" y="72"/>
                  </a:cxn>
                  <a:cxn ang="0">
                    <a:pos x="24" y="36"/>
                  </a:cxn>
                  <a:cxn ang="0">
                    <a:pos x="24" y="36"/>
                  </a:cxn>
                  <a:cxn ang="0">
                    <a:pos x="72" y="54"/>
                  </a:cxn>
                  <a:cxn ang="0">
                    <a:pos x="90" y="42"/>
                  </a:cxn>
                  <a:cxn ang="0">
                    <a:pos x="54" y="0"/>
                  </a:cxn>
                  <a:cxn ang="0">
                    <a:pos x="42" y="6"/>
                  </a:cxn>
                  <a:cxn ang="0">
                    <a:pos x="66" y="36"/>
                  </a:cxn>
                </a:cxnLst>
                <a:rect l="0" t="0" r="0" b="0"/>
                <a:pathLst>
                  <a:path w="90" h="78">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bg2"/>
              </a:solidFill>
              <a:ln w="9525">
                <a:noFill/>
              </a:ln>
            </p:spPr>
            <p:txBody>
              <a:bodyPr/>
              <a:lstStyle/>
              <a:p>
                <a:endParaRPr lang="zh-CN" altLang="en-US"/>
              </a:p>
            </p:txBody>
          </p:sp>
          <p:sp>
            <p:nvSpPr>
              <p:cNvPr id="2188" name="Freeform 140"/>
              <p:cNvSpPr/>
              <p:nvPr userDrawn="1"/>
            </p:nvSpPr>
            <p:spPr>
              <a:xfrm>
                <a:off x="97" y="2651"/>
                <a:ext cx="101" cy="89"/>
              </a:xfrm>
              <a:custGeom>
                <a:avLst/>
                <a:gdLst/>
                <a:ahLst/>
                <a:cxnLst>
                  <a:cxn ang="0">
                    <a:pos x="54" y="89"/>
                  </a:cxn>
                  <a:cxn ang="0">
                    <a:pos x="65" y="83"/>
                  </a:cxn>
                  <a:cxn ang="0">
                    <a:pos x="48" y="35"/>
                  </a:cxn>
                  <a:cxn ang="0">
                    <a:pos x="89" y="65"/>
                  </a:cxn>
                  <a:cxn ang="0">
                    <a:pos x="101" y="59"/>
                  </a:cxn>
                  <a:cxn ang="0">
                    <a:pos x="83" y="0"/>
                  </a:cxn>
                  <a:cxn ang="0">
                    <a:pos x="71" y="12"/>
                  </a:cxn>
                  <a:cxn ang="0">
                    <a:pos x="83" y="41"/>
                  </a:cxn>
                  <a:cxn ang="0">
                    <a:pos x="48" y="23"/>
                  </a:cxn>
                  <a:cxn ang="0">
                    <a:pos x="36" y="29"/>
                  </a:cxn>
                  <a:cxn ang="0">
                    <a:pos x="45" y="68"/>
                  </a:cxn>
                  <a:cxn ang="0">
                    <a:pos x="18" y="41"/>
                  </a:cxn>
                  <a:cxn ang="0">
                    <a:pos x="0" y="53"/>
                  </a:cxn>
                  <a:cxn ang="0">
                    <a:pos x="54" y="89"/>
                  </a:cxn>
                </a:cxnLst>
                <a:rect l="0" t="0" r="0" b="0"/>
                <a:pathLst>
                  <a:path w="101" h="89">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bg2"/>
              </a:solidFill>
              <a:ln w="9525">
                <a:noFill/>
              </a:ln>
            </p:spPr>
            <p:txBody>
              <a:bodyPr/>
              <a:lstStyle/>
              <a:p>
                <a:endParaRPr lang="zh-CN" altLang="en-US"/>
              </a:p>
            </p:txBody>
          </p:sp>
          <p:sp>
            <p:nvSpPr>
              <p:cNvPr id="2189" name="Freeform 141"/>
              <p:cNvSpPr/>
              <p:nvPr userDrawn="1"/>
            </p:nvSpPr>
            <p:spPr>
              <a:xfrm>
                <a:off x="677" y="3502"/>
                <a:ext cx="83" cy="78"/>
              </a:xfrm>
              <a:custGeom>
                <a:avLst/>
                <a:gdLst/>
                <a:ahLst/>
                <a:cxnLst>
                  <a:cxn ang="0">
                    <a:pos x="36" y="78"/>
                  </a:cxn>
                  <a:cxn ang="0">
                    <a:pos x="83" y="48"/>
                  </a:cxn>
                  <a:cxn ang="0">
                    <a:pos x="54" y="0"/>
                  </a:cxn>
                  <a:cxn ang="0">
                    <a:pos x="0" y="30"/>
                  </a:cxn>
                  <a:cxn ang="0">
                    <a:pos x="6" y="36"/>
                  </a:cxn>
                  <a:cxn ang="0">
                    <a:pos x="42" y="18"/>
                  </a:cxn>
                  <a:cxn ang="0">
                    <a:pos x="54" y="30"/>
                  </a:cxn>
                  <a:cxn ang="0">
                    <a:pos x="24" y="48"/>
                  </a:cxn>
                  <a:cxn ang="0">
                    <a:pos x="30" y="54"/>
                  </a:cxn>
                  <a:cxn ang="0">
                    <a:pos x="60" y="36"/>
                  </a:cxn>
                  <a:cxn ang="0">
                    <a:pos x="66" y="48"/>
                  </a:cxn>
                  <a:cxn ang="0">
                    <a:pos x="30" y="66"/>
                  </a:cxn>
                  <a:cxn ang="0">
                    <a:pos x="36" y="78"/>
                  </a:cxn>
                </a:cxnLst>
                <a:rect l="0" t="0" r="0" b="0"/>
                <a:pathLst>
                  <a:path w="83" h="78">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bg2"/>
              </a:solidFill>
              <a:ln w="9525">
                <a:noFill/>
              </a:ln>
            </p:spPr>
            <p:txBody>
              <a:bodyPr/>
              <a:lstStyle/>
              <a:p>
                <a:endParaRPr lang="zh-CN" altLang="en-US"/>
              </a:p>
            </p:txBody>
          </p:sp>
          <p:sp>
            <p:nvSpPr>
              <p:cNvPr id="2190" name="Freeform 142"/>
              <p:cNvSpPr/>
              <p:nvPr userDrawn="1"/>
            </p:nvSpPr>
            <p:spPr>
              <a:xfrm>
                <a:off x="940" y="2782"/>
                <a:ext cx="90" cy="72"/>
              </a:xfrm>
              <a:custGeom>
                <a:avLst/>
                <a:gdLst/>
                <a:ahLst/>
                <a:cxnLst>
                  <a:cxn ang="0">
                    <a:pos x="90" y="30"/>
                  </a:cxn>
                  <a:cxn ang="0">
                    <a:pos x="66" y="0"/>
                  </a:cxn>
                  <a:cxn ang="0">
                    <a:pos x="0" y="36"/>
                  </a:cxn>
                  <a:cxn ang="0">
                    <a:pos x="24" y="72"/>
                  </a:cxn>
                  <a:cxn ang="0">
                    <a:pos x="36" y="66"/>
                  </a:cxn>
                  <a:cxn ang="0">
                    <a:pos x="18" y="42"/>
                  </a:cxn>
                  <a:cxn ang="0">
                    <a:pos x="36" y="30"/>
                  </a:cxn>
                  <a:cxn ang="0">
                    <a:pos x="54" y="54"/>
                  </a:cxn>
                  <a:cxn ang="0">
                    <a:pos x="60" y="48"/>
                  </a:cxn>
                  <a:cxn ang="0">
                    <a:pos x="48" y="24"/>
                  </a:cxn>
                  <a:cxn ang="0">
                    <a:pos x="60" y="12"/>
                  </a:cxn>
                  <a:cxn ang="0">
                    <a:pos x="78" y="42"/>
                  </a:cxn>
                  <a:cxn ang="0">
                    <a:pos x="90" y="30"/>
                  </a:cxn>
                </a:cxnLst>
                <a:rect l="0" t="0" r="0" b="0"/>
                <a:pathLst>
                  <a:path w="90" h="72">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bg2"/>
              </a:solidFill>
              <a:ln w="9525">
                <a:noFill/>
              </a:ln>
            </p:spPr>
            <p:txBody>
              <a:bodyPr/>
              <a:lstStyle/>
              <a:p>
                <a:endParaRPr lang="zh-CN" altLang="en-US"/>
              </a:p>
            </p:txBody>
          </p:sp>
          <p:sp>
            <p:nvSpPr>
              <p:cNvPr id="2191" name="Freeform 143"/>
              <p:cNvSpPr/>
              <p:nvPr userDrawn="1"/>
            </p:nvSpPr>
            <p:spPr>
              <a:xfrm>
                <a:off x="898" y="2716"/>
                <a:ext cx="90" cy="84"/>
              </a:xfrm>
              <a:custGeom>
                <a:avLst/>
                <a:gdLst/>
                <a:ahLst/>
                <a:cxnLst>
                  <a:cxn ang="0">
                    <a:pos x="42" y="60"/>
                  </a:cxn>
                  <a:cxn ang="0">
                    <a:pos x="42" y="60"/>
                  </a:cxn>
                  <a:cxn ang="0">
                    <a:pos x="72" y="12"/>
                  </a:cxn>
                  <a:cxn ang="0">
                    <a:pos x="66" y="0"/>
                  </a:cxn>
                  <a:cxn ang="0">
                    <a:pos x="0" y="42"/>
                  </a:cxn>
                  <a:cxn ang="0">
                    <a:pos x="6" y="54"/>
                  </a:cxn>
                  <a:cxn ang="0">
                    <a:pos x="54" y="24"/>
                  </a:cxn>
                  <a:cxn ang="0">
                    <a:pos x="54" y="24"/>
                  </a:cxn>
                  <a:cxn ang="0">
                    <a:pos x="18" y="72"/>
                  </a:cxn>
                  <a:cxn ang="0">
                    <a:pos x="24" y="84"/>
                  </a:cxn>
                  <a:cxn ang="0">
                    <a:pos x="90" y="42"/>
                  </a:cxn>
                  <a:cxn ang="0">
                    <a:pos x="84" y="30"/>
                  </a:cxn>
                  <a:cxn ang="0">
                    <a:pos x="42" y="60"/>
                  </a:cxn>
                </a:cxnLst>
                <a:rect l="0" t="0" r="0" b="0"/>
                <a:pathLst>
                  <a:path w="90" h="84">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bg2"/>
              </a:solidFill>
              <a:ln w="9525">
                <a:noFill/>
              </a:ln>
            </p:spPr>
            <p:txBody>
              <a:bodyPr/>
              <a:lstStyle/>
              <a:p>
                <a:endParaRPr lang="zh-CN" altLang="en-US"/>
              </a:p>
            </p:txBody>
          </p:sp>
          <p:sp>
            <p:nvSpPr>
              <p:cNvPr id="2192" name="Freeform 144"/>
              <p:cNvSpPr/>
              <p:nvPr userDrawn="1"/>
            </p:nvSpPr>
            <p:spPr>
              <a:xfrm>
                <a:off x="7" y="3837"/>
                <a:ext cx="6" cy="12"/>
              </a:xfrm>
              <a:custGeom>
                <a:avLst/>
                <a:gdLst/>
                <a:ahLst/>
                <a:cxnLst>
                  <a:cxn ang="0">
                    <a:pos x="6" y="0"/>
                  </a:cxn>
                  <a:cxn ang="0">
                    <a:pos x="6" y="0"/>
                  </a:cxn>
                  <a:cxn ang="0">
                    <a:pos x="0" y="0"/>
                  </a:cxn>
                  <a:cxn ang="0">
                    <a:pos x="0" y="0"/>
                  </a:cxn>
                  <a:cxn ang="0">
                    <a:pos x="0" y="12"/>
                  </a:cxn>
                  <a:cxn ang="0">
                    <a:pos x="6" y="0"/>
                  </a:cxn>
                  <a:cxn ang="0">
                    <a:pos x="6" y="0"/>
                  </a:cxn>
                </a:cxnLst>
                <a:rect l="0" t="0" r="0" b="0"/>
                <a:pathLst>
                  <a:path w="6" h="12">
                    <a:moveTo>
                      <a:pt x="6" y="0"/>
                    </a:moveTo>
                    <a:lnTo>
                      <a:pt x="6" y="0"/>
                    </a:lnTo>
                    <a:lnTo>
                      <a:pt x="0" y="0"/>
                    </a:lnTo>
                    <a:lnTo>
                      <a:pt x="0" y="12"/>
                    </a:lnTo>
                    <a:lnTo>
                      <a:pt x="6" y="0"/>
                    </a:lnTo>
                    <a:close/>
                  </a:path>
                </a:pathLst>
              </a:custGeom>
              <a:solidFill>
                <a:schemeClr val="bg2"/>
              </a:solidFill>
              <a:ln w="9525">
                <a:noFill/>
              </a:ln>
            </p:spPr>
            <p:txBody>
              <a:bodyPr/>
              <a:lstStyle/>
              <a:p>
                <a:endParaRPr lang="zh-CN" altLang="en-US"/>
              </a:p>
            </p:txBody>
          </p:sp>
          <p:sp>
            <p:nvSpPr>
              <p:cNvPr id="2193" name="Freeform 145"/>
              <p:cNvSpPr/>
              <p:nvPr userDrawn="1"/>
            </p:nvSpPr>
            <p:spPr>
              <a:xfrm>
                <a:off x="7" y="2555"/>
                <a:ext cx="30" cy="48"/>
              </a:xfrm>
              <a:custGeom>
                <a:avLst/>
                <a:gdLst/>
                <a:ahLst/>
                <a:cxnLst>
                  <a:cxn ang="0">
                    <a:pos x="18" y="48"/>
                  </a:cxn>
                  <a:cxn ang="0">
                    <a:pos x="18" y="48"/>
                  </a:cxn>
                  <a:cxn ang="0">
                    <a:pos x="30" y="42"/>
                  </a:cxn>
                  <a:cxn ang="0">
                    <a:pos x="0" y="0"/>
                  </a:cxn>
                  <a:cxn ang="0">
                    <a:pos x="0" y="24"/>
                  </a:cxn>
                  <a:cxn ang="0">
                    <a:pos x="18" y="48"/>
                  </a:cxn>
                  <a:cxn ang="0">
                    <a:pos x="18" y="48"/>
                  </a:cxn>
                </a:cxnLst>
                <a:rect l="0" t="0" r="0" b="0"/>
                <a:pathLst>
                  <a:path w="30" h="48">
                    <a:moveTo>
                      <a:pt x="18" y="48"/>
                    </a:moveTo>
                    <a:lnTo>
                      <a:pt x="18" y="48"/>
                    </a:lnTo>
                    <a:lnTo>
                      <a:pt x="30" y="42"/>
                    </a:lnTo>
                    <a:lnTo>
                      <a:pt x="0" y="0"/>
                    </a:lnTo>
                    <a:lnTo>
                      <a:pt x="0" y="24"/>
                    </a:lnTo>
                    <a:lnTo>
                      <a:pt x="18" y="48"/>
                    </a:lnTo>
                    <a:close/>
                  </a:path>
                </a:pathLst>
              </a:custGeom>
              <a:solidFill>
                <a:schemeClr val="bg2"/>
              </a:solidFill>
              <a:ln w="9525">
                <a:noFill/>
              </a:ln>
            </p:spPr>
            <p:txBody>
              <a:bodyPr/>
              <a:lstStyle/>
              <a:p>
                <a:endParaRPr lang="zh-CN" altLang="en-US"/>
              </a:p>
            </p:txBody>
          </p:sp>
          <p:sp>
            <p:nvSpPr>
              <p:cNvPr id="2194" name="Freeform 146"/>
              <p:cNvSpPr/>
              <p:nvPr userDrawn="1"/>
            </p:nvSpPr>
            <p:spPr>
              <a:xfrm>
                <a:off x="7" y="3843"/>
                <a:ext cx="36" cy="66"/>
              </a:xfrm>
              <a:custGeom>
                <a:avLst/>
                <a:gdLst/>
                <a:ahLst/>
                <a:cxnLst>
                  <a:cxn ang="0">
                    <a:pos x="36" y="0"/>
                  </a:cxn>
                  <a:cxn ang="0">
                    <a:pos x="24" y="0"/>
                  </a:cxn>
                  <a:cxn ang="0">
                    <a:pos x="24" y="0"/>
                  </a:cxn>
                  <a:cxn ang="0">
                    <a:pos x="0" y="36"/>
                  </a:cxn>
                  <a:cxn ang="0">
                    <a:pos x="0" y="66"/>
                  </a:cxn>
                  <a:cxn ang="0">
                    <a:pos x="36" y="0"/>
                  </a:cxn>
                  <a:cxn ang="0">
                    <a:pos x="36" y="0"/>
                  </a:cxn>
                </a:cxnLst>
                <a:rect l="0" t="0" r="0" b="0"/>
                <a:pathLst>
                  <a:path w="36" h="66">
                    <a:moveTo>
                      <a:pt x="36" y="0"/>
                    </a:moveTo>
                    <a:lnTo>
                      <a:pt x="24" y="0"/>
                    </a:lnTo>
                    <a:lnTo>
                      <a:pt x="0" y="36"/>
                    </a:lnTo>
                    <a:lnTo>
                      <a:pt x="0" y="66"/>
                    </a:lnTo>
                    <a:lnTo>
                      <a:pt x="36" y="0"/>
                    </a:lnTo>
                    <a:close/>
                  </a:path>
                </a:pathLst>
              </a:custGeom>
              <a:solidFill>
                <a:schemeClr val="bg2"/>
              </a:solidFill>
              <a:ln w="9525">
                <a:noFill/>
              </a:ln>
            </p:spPr>
            <p:txBody>
              <a:bodyPr/>
              <a:lstStyle/>
              <a:p>
                <a:endParaRPr lang="zh-CN" altLang="en-US"/>
              </a:p>
            </p:txBody>
          </p:sp>
          <p:sp>
            <p:nvSpPr>
              <p:cNvPr id="290" name="Rectangle 147"/>
              <p:cNvSpPr>
                <a:spLocks noChangeArrowheads="1"/>
              </p:cNvSpPr>
              <p:nvPr/>
            </p:nvSpPr>
            <p:spPr bwMode="ltGray">
              <a:xfrm rot="244926">
                <a:off x="1177" y="3201"/>
                <a:ext cx="16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91" name="Rectangle 148"/>
              <p:cNvSpPr>
                <a:spLocks noChangeArrowheads="1"/>
              </p:cNvSpPr>
              <p:nvPr/>
            </p:nvSpPr>
            <p:spPr bwMode="ltGray">
              <a:xfrm rot="-5598588">
                <a:off x="290" y="2386"/>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97" name="Freeform 149"/>
              <p:cNvSpPr/>
              <p:nvPr userDrawn="1"/>
            </p:nvSpPr>
            <p:spPr>
              <a:xfrm>
                <a:off x="139" y="3573"/>
                <a:ext cx="144" cy="154"/>
              </a:xfrm>
              <a:custGeom>
                <a:avLst/>
                <a:gdLst/>
                <a:ahLst/>
                <a:cxnLst>
                  <a:cxn ang="0">
                    <a:pos x="0" y="102"/>
                  </a:cxn>
                  <a:cxn ang="0">
                    <a:pos x="59" y="154"/>
                  </a:cxn>
                  <a:cxn ang="0">
                    <a:pos x="117" y="120"/>
                  </a:cxn>
                  <a:cxn ang="0">
                    <a:pos x="62" y="55"/>
                  </a:cxn>
                  <a:cxn ang="0">
                    <a:pos x="104" y="34"/>
                  </a:cxn>
                  <a:cxn ang="0">
                    <a:pos x="117" y="53"/>
                  </a:cxn>
                  <a:cxn ang="0">
                    <a:pos x="141" y="47"/>
                  </a:cxn>
                  <a:cxn ang="0">
                    <a:pos x="97" y="2"/>
                  </a:cxn>
                  <a:cxn ang="0">
                    <a:pos x="36" y="33"/>
                  </a:cxn>
                  <a:cxn ang="0">
                    <a:pos x="90" y="107"/>
                  </a:cxn>
                  <a:cxn ang="0">
                    <a:pos x="28" y="101"/>
                  </a:cxn>
                  <a:cxn ang="0">
                    <a:pos x="0" y="102"/>
                  </a:cxn>
                </a:cxnLst>
                <a:rect l="0" t="0" r="0" b="0"/>
                <a:pathLst>
                  <a:path w="144" h="15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w="9525">
                <a:noFill/>
              </a:ln>
            </p:spPr>
            <p:txBody>
              <a:bodyPr/>
              <a:lstStyle/>
              <a:p>
                <a:endParaRPr lang="zh-CN" altLang="en-US"/>
              </a:p>
            </p:txBody>
          </p:sp>
          <p:sp>
            <p:nvSpPr>
              <p:cNvPr id="2198" name="Freeform 150"/>
              <p:cNvSpPr/>
              <p:nvPr userDrawn="1"/>
            </p:nvSpPr>
            <p:spPr>
              <a:xfrm rot="-2857037">
                <a:off x="617" y="3549"/>
                <a:ext cx="68" cy="69"/>
              </a:xfrm>
              <a:custGeom>
                <a:avLst/>
                <a:gdLst/>
                <a:ahLst/>
                <a:cxnLst>
                  <a:cxn ang="0">
                    <a:pos x="0" y="21"/>
                  </a:cxn>
                  <a:cxn ang="0">
                    <a:pos x="13" y="31"/>
                  </a:cxn>
                  <a:cxn ang="0">
                    <a:pos x="26" y="24"/>
                  </a:cxn>
                  <a:cxn ang="0">
                    <a:pos x="14" y="11"/>
                  </a:cxn>
                  <a:cxn ang="0">
                    <a:pos x="23" y="7"/>
                  </a:cxn>
                  <a:cxn ang="0">
                    <a:pos x="26" y="11"/>
                  </a:cxn>
                  <a:cxn ang="0">
                    <a:pos x="32" y="9"/>
                  </a:cxn>
                  <a:cxn ang="0">
                    <a:pos x="22" y="0"/>
                  </a:cxn>
                  <a:cxn ang="0">
                    <a:pos x="8" y="7"/>
                  </a:cxn>
                  <a:cxn ang="0">
                    <a:pos x="20" y="22"/>
                  </a:cxn>
                  <a:cxn ang="0">
                    <a:pos x="6" y="20"/>
                  </a:cxn>
                  <a:cxn ang="0">
                    <a:pos x="0" y="21"/>
                  </a:cxn>
                </a:cxnLst>
                <a:rect l="0" t="0" r="0" b="0"/>
                <a:pathLst>
                  <a:path w="144" h="15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w="9525">
                <a:noFill/>
              </a:ln>
            </p:spPr>
            <p:txBody>
              <a:bodyPr/>
              <a:lstStyle/>
              <a:p>
                <a:endParaRPr lang="zh-CN" altLang="en-US"/>
              </a:p>
            </p:txBody>
          </p:sp>
          <p:sp>
            <p:nvSpPr>
              <p:cNvPr id="294" name="Freeform 151"/>
              <p:cNvSpPr/>
              <p:nvPr/>
            </p:nvSpPr>
            <p:spPr bwMode="ltGray">
              <a:xfrm>
                <a:off x="235" y="2503"/>
                <a:ext cx="348" cy="1272"/>
              </a:xfrm>
              <a:custGeom>
                <a:avLst/>
                <a:gdLst>
                  <a:gd name="T0" fmla="*/ 0 w 348"/>
                  <a:gd name="T1" fmla="*/ 0 h 1272"/>
                  <a:gd name="T2" fmla="*/ 287 w 348"/>
                  <a:gd name="T3" fmla="*/ 582 h 1272"/>
                  <a:gd name="T4" fmla="*/ 348 w 348"/>
                  <a:gd name="T5" fmla="*/ 1272 h 1272"/>
                  <a:gd name="T6" fmla="*/ 54 w 348"/>
                  <a:gd name="T7" fmla="*/ 676 h 1272"/>
                  <a:gd name="T8" fmla="*/ 0 w 348"/>
                  <a:gd name="T9" fmla="*/ 0 h 1272"/>
                </a:gdLst>
                <a:ahLst/>
                <a:cxnLst>
                  <a:cxn ang="0">
                    <a:pos x="T0" y="T1"/>
                  </a:cxn>
                  <a:cxn ang="0">
                    <a:pos x="T2" y="T3"/>
                  </a:cxn>
                  <a:cxn ang="0">
                    <a:pos x="T4" y="T5"/>
                  </a:cxn>
                  <a:cxn ang="0">
                    <a:pos x="T6" y="T7"/>
                  </a:cxn>
                  <a:cxn ang="0">
                    <a:pos x="T8" y="T9"/>
                  </a:cxn>
                </a:cxnLst>
                <a:rect l="0" t="0" r="r" b="b"/>
                <a:pathLst>
                  <a:path w="348" h="1272">
                    <a:moveTo>
                      <a:pt x="0" y="0"/>
                    </a:moveTo>
                    <a:lnTo>
                      <a:pt x="287" y="582"/>
                    </a:lnTo>
                    <a:lnTo>
                      <a:pt x="348" y="1272"/>
                    </a:lnTo>
                    <a:lnTo>
                      <a:pt x="54" y="676"/>
                    </a:lnTo>
                    <a:lnTo>
                      <a:pt x="0" y="0"/>
                    </a:lnTo>
                    <a:close/>
                  </a:path>
                </a:pathLst>
              </a:custGeom>
              <a:gradFill rotWithShape="0">
                <a:gsLst>
                  <a:gs pos="0">
                    <a:schemeClr val="bg2"/>
                  </a:gs>
                  <a:gs pos="100000">
                    <a:schemeClr val="bg2">
                      <a:gamma/>
                      <a:shade val="96863"/>
                      <a:invGamma/>
                    </a:schemeClr>
                  </a:gs>
                </a:gsLst>
                <a:lin ang="189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95" name="Oval 152"/>
              <p:cNvSpPr>
                <a:spLocks noChangeArrowheads="1"/>
              </p:cNvSpPr>
              <p:nvPr/>
            </p:nvSpPr>
            <p:spPr bwMode="ltGray">
              <a:xfrm rot="-1684349">
                <a:off x="296" y="3047"/>
                <a:ext cx="221" cy="174"/>
              </a:xfrm>
              <a:prstGeom prst="ellipse">
                <a:avLst/>
              </a:prstGeom>
              <a:gradFill rotWithShape="0">
                <a:gsLst>
                  <a:gs pos="0">
                    <a:schemeClr val="bg2">
                      <a:gamma/>
                      <a:shade val="90980"/>
                      <a:invGamma/>
                    </a:schemeClr>
                  </a:gs>
                  <a:gs pos="50000">
                    <a:schemeClr val="bg2"/>
                  </a:gs>
                  <a:gs pos="100000">
                    <a:schemeClr val="bg2">
                      <a:gamma/>
                      <a:shade val="90980"/>
                      <a:invGamma/>
                    </a:schemeClr>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sp>
        <p:nvSpPr>
          <p:cNvPr id="95385" name="Rectangle 153"/>
          <p:cNvSpPr>
            <a:spLocks noGrp="1" noChangeArrowheads="1"/>
          </p:cNvSpPr>
          <p:nvPr>
            <p:ph type="ctrTitle" sz="quarter"/>
          </p:nvPr>
        </p:nvSpPr>
        <p:spPr>
          <a:xfrm>
            <a:off x="685800" y="1768475"/>
            <a:ext cx="7772400" cy="1736725"/>
          </a:xfrm>
        </p:spPr>
        <p:txBody>
          <a:bodyPr anchor="b" anchorCtr="1"/>
          <a:lstStyle>
            <a:lvl1pPr>
              <a:defRPr sz="5400"/>
            </a:lvl1pPr>
          </a:lstStyle>
          <a:p>
            <a:pPr lvl="0" fontAlgn="base"/>
            <a:r>
              <a:rPr lang="zh-CN" altLang="en-US" strike="noStrike" noProof="0" smtClean="0"/>
              <a:t>单击此处编辑母版标题样式</a:t>
            </a:r>
          </a:p>
        </p:txBody>
      </p:sp>
      <p:sp>
        <p:nvSpPr>
          <p:cNvPr id="95386" name="Rectangle 154"/>
          <p:cNvSpPr>
            <a:spLocks noGrp="1" noChangeArrowheads="1"/>
          </p:cNvSpPr>
          <p:nvPr>
            <p:ph type="subTitle" sz="quarter" idx="1"/>
          </p:nvPr>
        </p:nvSpPr>
        <p:spPr>
          <a:xfrm>
            <a:off x="1371600" y="3886200"/>
            <a:ext cx="6400800" cy="1752600"/>
          </a:xfrm>
        </p:spPr>
        <p:txBody>
          <a:bodyPr/>
          <a:lstStyle>
            <a:lvl1pPr marL="0" indent="0" algn="ctr">
              <a:buFont typeface="Arial" panose="020B0604020202020204" pitchFamily="34" charset="0"/>
              <a:buNone/>
              <a:defRPr/>
            </a:lvl1pPr>
          </a:lstStyle>
          <a:p>
            <a:pPr lvl="0" fontAlgn="base"/>
            <a:r>
              <a:rPr lang="zh-CN" altLang="en-US" strike="noStrike" noProof="0" smtClean="0"/>
              <a:t>单击此处编辑母版副标题样式</a:t>
            </a:r>
          </a:p>
        </p:txBody>
      </p:sp>
      <p:sp>
        <p:nvSpPr>
          <p:cNvPr id="309" name="Rectangle 155"/>
          <p:cNvSpPr>
            <a:spLocks noGrp="1" noChangeArrowheads="1"/>
          </p:cNvSpPr>
          <p:nvPr>
            <p:ph type="dt" sz="quarter" idx="2"/>
          </p:nvPr>
        </p:nvSpPr>
        <p:spPr bwMode="auto">
          <a:xfrm>
            <a:off x="304800"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mtClean="0">
                <a:effectLst>
                  <a:outerShdw blurRad="38100" dist="38100" dir="2700000" algn="tl">
                    <a:srgbClr val="000000"/>
                  </a:outerShdw>
                </a:effectLst>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310" name="Rectangle 15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mtClean="0">
                <a:effectLst>
                  <a:outerShdw blurRad="38100" dist="38100" dir="2700000" algn="tl">
                    <a:srgbClr val="000000"/>
                  </a:outerShdw>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311" name="Rectangle 157"/>
          <p:cNvSpPr>
            <a:spLocks noGrp="1" noChangeArrowheads="1"/>
          </p:cNvSpPr>
          <p:nvPr>
            <p:ph type="sldNum" sz="quarter" idx="4"/>
          </p:nvPr>
        </p:nvSpPr>
        <p:spPr bwMode="auto">
          <a:xfrm>
            <a:off x="6553200"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r" fontAlgn="base"/>
            <a:fld id="{9A0DB2DC-4C9A-4742-B13C-FB6460FD3503}" type="slidenum">
              <a:rPr lang="zh-CN" altLang="en-US"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a:t>
            </a:fld>
            <a:endParaRPr lang="zh-CN" altLang="en-US" strike="noStrike" noProof="1">
              <a:effectLst>
                <a:outerShdw blurRad="38100" dist="38100" dir="2700000">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228600"/>
            <a:ext cx="2135187" cy="58705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01625" y="228600"/>
            <a:ext cx="6253163" cy="5870575"/>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2286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301625" y="1600200"/>
            <a:ext cx="4194175" cy="21732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1600200"/>
            <a:ext cx="4194175" cy="21732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301625" y="3925888"/>
            <a:ext cx="4194175" cy="2173287"/>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48200" y="3925888"/>
            <a:ext cx="4194175" cy="2173287"/>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01625"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80000"/>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525462"/>
            </a:gs>
          </a:gsLst>
          <a:lin ang="5400000" scaled="1"/>
          <a:tileRect/>
        </a:gradFill>
        <a:effectLst/>
      </p:bgPr>
    </p:bg>
    <p:spTree>
      <p:nvGrpSpPr>
        <p:cNvPr id="1" name=""/>
        <p:cNvGrpSpPr/>
        <p:nvPr/>
      </p:nvGrpSpPr>
      <p:grpSpPr>
        <a:xfrm>
          <a:off x="0" y="0"/>
          <a:ext cx="0" cy="0"/>
          <a:chOff x="0" y="0"/>
          <a:chExt cx="0" cy="0"/>
        </a:xfrm>
      </p:grpSpPr>
      <p:grpSp>
        <p:nvGrpSpPr>
          <p:cNvPr id="1026" name="Group 2"/>
          <p:cNvGrpSpPr/>
          <p:nvPr/>
        </p:nvGrpSpPr>
        <p:grpSpPr>
          <a:xfrm>
            <a:off x="0" y="1422400"/>
            <a:ext cx="9147175" cy="5435600"/>
            <a:chOff x="0" y="896"/>
            <a:chExt cx="5762" cy="3424"/>
          </a:xfrm>
        </p:grpSpPr>
        <p:grpSp>
          <p:nvGrpSpPr>
            <p:cNvPr id="1027" name="Group 3"/>
            <p:cNvGrpSpPr/>
            <p:nvPr userDrawn="1"/>
          </p:nvGrpSpPr>
          <p:grpSpPr>
            <a:xfrm>
              <a:off x="20" y="896"/>
              <a:ext cx="5742" cy="3424"/>
              <a:chOff x="20" y="896"/>
              <a:chExt cx="5742" cy="3424"/>
            </a:xfrm>
          </p:grpSpPr>
          <p:sp>
            <p:nvSpPr>
              <p:cNvPr id="1028" name="Freeform 4"/>
              <p:cNvSpPr/>
              <p:nvPr userDrawn="1"/>
            </p:nvSpPr>
            <p:spPr>
              <a:xfrm>
                <a:off x="1399" y="1116"/>
                <a:ext cx="2815" cy="2110"/>
              </a:xfrm>
              <a:custGeom>
                <a:avLst/>
                <a:gdLst/>
                <a:ahLst/>
                <a:cxnLst>
                  <a:cxn ang="0">
                    <a:pos x="950" y="85"/>
                  </a:cxn>
                  <a:cxn ang="0">
                    <a:pos x="628" y="438"/>
                  </a:cxn>
                  <a:cxn ang="0">
                    <a:pos x="66" y="471"/>
                  </a:cxn>
                  <a:cxn ang="0">
                    <a:pos x="0" y="627"/>
                  </a:cxn>
                  <a:cxn ang="0">
                    <a:pos x="372" y="1026"/>
                  </a:cxn>
                  <a:cxn ang="0">
                    <a:pos x="611" y="902"/>
                  </a:cxn>
                  <a:cxn ang="0">
                    <a:pos x="992" y="1085"/>
                  </a:cxn>
                  <a:cxn ang="0">
                    <a:pos x="1116" y="1339"/>
                  </a:cxn>
                  <a:cxn ang="0">
                    <a:pos x="1083" y="1450"/>
                  </a:cxn>
                  <a:cxn ang="0">
                    <a:pos x="1124" y="1659"/>
                  </a:cxn>
                  <a:cxn ang="0">
                    <a:pos x="1149" y="1999"/>
                  </a:cxn>
                  <a:cxn ang="0">
                    <a:pos x="1463" y="2110"/>
                  </a:cxn>
                  <a:cxn ang="0">
                    <a:pos x="1686" y="2025"/>
                  </a:cxn>
                  <a:cxn ang="0">
                    <a:pos x="1603" y="1777"/>
                  </a:cxn>
                  <a:cxn ang="0">
                    <a:pos x="1991" y="1555"/>
                  </a:cxn>
                  <a:cxn ang="0">
                    <a:pos x="2281" y="1542"/>
                  </a:cxn>
                  <a:cxn ang="0">
                    <a:pos x="2446" y="1359"/>
                  </a:cxn>
                  <a:cxn ang="0">
                    <a:pos x="2361" y="1001"/>
                  </a:cxn>
                  <a:cxn ang="0">
                    <a:pos x="2606" y="893"/>
                  </a:cxn>
                  <a:cxn ang="0">
                    <a:pos x="2815" y="454"/>
                  </a:cxn>
                  <a:cxn ang="0">
                    <a:pos x="2518" y="0"/>
                  </a:cxn>
                </a:cxnLst>
                <a:rect l="0" t="0" r="0" b="0"/>
                <a:pathLst>
                  <a:path w="2815" h="2110">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w="15240" cap="flat" cmpd="sng">
                <a:solidFill>
                  <a:schemeClr val="bg2"/>
                </a:solidFill>
                <a:prstDash val="solid"/>
                <a:round/>
                <a:headEnd type="none" w="med" len="med"/>
                <a:tailEnd type="none" w="med" len="med"/>
              </a:ln>
            </p:spPr>
            <p:txBody>
              <a:bodyPr/>
              <a:lstStyle/>
              <a:p>
                <a:endParaRPr lang="zh-CN" altLang="en-US"/>
              </a:p>
            </p:txBody>
          </p:sp>
          <p:sp>
            <p:nvSpPr>
              <p:cNvPr id="1029" name="Freeform 5"/>
              <p:cNvSpPr/>
              <p:nvPr userDrawn="1"/>
            </p:nvSpPr>
            <p:spPr>
              <a:xfrm>
                <a:off x="672" y="1116"/>
                <a:ext cx="3966" cy="2366"/>
              </a:xfrm>
              <a:custGeom>
                <a:avLst/>
                <a:gdLst/>
                <a:ahLst/>
                <a:cxnLst>
                  <a:cxn ang="0">
                    <a:pos x="1423" y="65"/>
                  </a:cxn>
                  <a:cxn ang="0">
                    <a:pos x="1148" y="262"/>
                  </a:cxn>
                  <a:cxn ang="0">
                    <a:pos x="934" y="216"/>
                  </a:cxn>
                  <a:cxn ang="0">
                    <a:pos x="529" y="314"/>
                  </a:cxn>
                  <a:cxn ang="0">
                    <a:pos x="174" y="327"/>
                  </a:cxn>
                  <a:cxn ang="0">
                    <a:pos x="0" y="628"/>
                  </a:cxn>
                  <a:cxn ang="0">
                    <a:pos x="91" y="726"/>
                  </a:cxn>
                  <a:cxn ang="0">
                    <a:pos x="231" y="654"/>
                  </a:cxn>
                  <a:cxn ang="0">
                    <a:pos x="430" y="687"/>
                  </a:cxn>
                  <a:cxn ang="0">
                    <a:pos x="504" y="850"/>
                  </a:cxn>
                  <a:cxn ang="0">
                    <a:pos x="347" y="1020"/>
                  </a:cxn>
                  <a:cxn ang="0">
                    <a:pos x="529" y="1144"/>
                  </a:cxn>
                  <a:cxn ang="0">
                    <a:pos x="727" y="1105"/>
                  </a:cxn>
                  <a:cxn ang="0">
                    <a:pos x="901" y="1216"/>
                  </a:cxn>
                  <a:cxn ang="0">
                    <a:pos x="1256" y="1229"/>
                  </a:cxn>
                  <a:cxn ang="0">
                    <a:pos x="1611" y="1425"/>
                  </a:cxn>
                  <a:cxn ang="0">
                    <a:pos x="1694" y="1673"/>
                  </a:cxn>
                  <a:cxn ang="0">
                    <a:pos x="1619" y="2118"/>
                  </a:cxn>
                  <a:cxn ang="0">
                    <a:pos x="1694" y="2268"/>
                  </a:cxn>
                  <a:cxn ang="0">
                    <a:pos x="2132" y="2242"/>
                  </a:cxn>
                  <a:cxn ang="0">
                    <a:pos x="2289" y="2366"/>
                  </a:cxn>
                  <a:cxn ang="0">
                    <a:pos x="2594" y="2046"/>
                  </a:cxn>
                  <a:cxn ang="0">
                    <a:pos x="2537" y="1817"/>
                  </a:cxn>
                  <a:cxn ang="0">
                    <a:pos x="2818" y="1673"/>
                  </a:cxn>
                  <a:cxn ang="0">
                    <a:pos x="3016" y="1719"/>
                  </a:cxn>
                  <a:cxn ang="0">
                    <a:pos x="3280" y="1615"/>
                  </a:cxn>
                  <a:cxn ang="0">
                    <a:pos x="3405" y="1174"/>
                  </a:cxn>
                  <a:cxn ang="0">
                    <a:pos x="3643" y="922"/>
                  </a:cxn>
                  <a:cxn ang="0">
                    <a:pos x="3966" y="896"/>
                  </a:cxn>
                  <a:cxn ang="0">
                    <a:pos x="3908" y="733"/>
                  </a:cxn>
                  <a:cxn ang="0">
                    <a:pos x="3669" y="563"/>
                  </a:cxn>
                  <a:cxn ang="0">
                    <a:pos x="3817" y="210"/>
                  </a:cxn>
                  <a:cxn ang="0">
                    <a:pos x="3590" y="0"/>
                  </a:cxn>
                </a:cxnLst>
                <a:rect l="0" t="0" r="0" b="0"/>
                <a:pathLst>
                  <a:path w="3966" h="23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w="16510" cap="flat" cmpd="sng">
                <a:solidFill>
                  <a:schemeClr val="bg2"/>
                </a:solidFill>
                <a:prstDash val="solid"/>
                <a:round/>
                <a:headEnd type="none" w="med" len="med"/>
                <a:tailEnd type="none" w="med" len="med"/>
              </a:ln>
            </p:spPr>
            <p:txBody>
              <a:bodyPr/>
              <a:lstStyle/>
              <a:p>
                <a:endParaRPr lang="zh-CN" altLang="en-US"/>
              </a:p>
            </p:txBody>
          </p:sp>
          <p:sp>
            <p:nvSpPr>
              <p:cNvPr id="1030" name="Freeform 6"/>
              <p:cNvSpPr/>
              <p:nvPr userDrawn="1"/>
            </p:nvSpPr>
            <p:spPr>
              <a:xfrm>
                <a:off x="20" y="1069"/>
                <a:ext cx="5732" cy="3107"/>
              </a:xfrm>
              <a:custGeom>
                <a:avLst/>
                <a:gdLst/>
                <a:ahLst/>
                <a:cxnLst>
                  <a:cxn ang="0">
                    <a:pos x="81" y="0"/>
                  </a:cxn>
                  <a:cxn ang="0">
                    <a:pos x="133" y="328"/>
                  </a:cxn>
                  <a:cxn ang="0">
                    <a:pos x="0" y="666"/>
                  </a:cxn>
                  <a:cxn ang="0">
                    <a:pos x="83" y="1221"/>
                  </a:cxn>
                  <a:cxn ang="0">
                    <a:pos x="413" y="1515"/>
                  </a:cxn>
                  <a:cxn ang="0">
                    <a:pos x="881" y="1700"/>
                  </a:cxn>
                  <a:cxn ang="0">
                    <a:pos x="1440" y="1651"/>
                  </a:cxn>
                  <a:cxn ang="0">
                    <a:pos x="1755" y="1940"/>
                  </a:cxn>
                  <a:cxn ang="0">
                    <a:pos x="1653" y="2126"/>
                  </a:cxn>
                  <a:cxn ang="0">
                    <a:pos x="1136" y="2142"/>
                  </a:cxn>
                  <a:cxn ang="0">
                    <a:pos x="911" y="2021"/>
                  </a:cxn>
                  <a:cxn ang="0">
                    <a:pos x="739" y="2142"/>
                  </a:cxn>
                  <a:cxn ang="0">
                    <a:pos x="954" y="2524"/>
                  </a:cxn>
                  <a:cxn ang="0">
                    <a:pos x="973" y="2905"/>
                  </a:cxn>
                  <a:cxn ang="0">
                    <a:pos x="1511" y="3107"/>
                  </a:cxn>
                  <a:cxn ang="0">
                    <a:pos x="1644" y="2922"/>
                  </a:cxn>
                  <a:cxn ang="0">
                    <a:pos x="2077" y="2797"/>
                  </a:cxn>
                  <a:cxn ang="0">
                    <a:pos x="2610" y="2962"/>
                  </a:cxn>
                  <a:cxn ang="0">
                    <a:pos x="3222" y="2812"/>
                  </a:cxn>
                  <a:cxn ang="0">
                    <a:pos x="3443" y="2922"/>
                  </a:cxn>
                  <a:cxn ang="0">
                    <a:pos x="3861" y="2648"/>
                  </a:cxn>
                  <a:cxn ang="0">
                    <a:pos x="4125" y="2311"/>
                  </a:cxn>
                  <a:cxn ang="0">
                    <a:pos x="4369" y="2318"/>
                  </a:cxn>
                  <a:cxn ang="0">
                    <a:pos x="4554" y="2445"/>
                  </a:cxn>
                  <a:cxn ang="0">
                    <a:pos x="5015" y="2142"/>
                  </a:cxn>
                  <a:cxn ang="0">
                    <a:pos x="5404" y="2185"/>
                  </a:cxn>
                  <a:cxn ang="0">
                    <a:pos x="5732" y="2069"/>
                  </a:cxn>
                </a:cxnLst>
                <a:rect l="0" t="0" r="0" b="0"/>
                <a:pathLst>
                  <a:path w="5732" h="3107">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w="16510" cap="flat" cmpd="sng">
                <a:solidFill>
                  <a:schemeClr val="bg2"/>
                </a:solidFill>
                <a:prstDash val="solid"/>
                <a:round/>
                <a:headEnd type="none" w="med" len="med"/>
                <a:tailEnd type="none" w="med" len="med"/>
              </a:ln>
            </p:spPr>
            <p:txBody>
              <a:bodyPr/>
              <a:lstStyle/>
              <a:p>
                <a:endParaRPr lang="zh-CN" altLang="en-US"/>
              </a:p>
            </p:txBody>
          </p:sp>
          <p:sp>
            <p:nvSpPr>
              <p:cNvPr id="1031" name="Freeform 7"/>
              <p:cNvSpPr/>
              <p:nvPr userDrawn="1"/>
            </p:nvSpPr>
            <p:spPr>
              <a:xfrm>
                <a:off x="242" y="1145"/>
                <a:ext cx="5512" cy="2760"/>
              </a:xfrm>
              <a:custGeom>
                <a:avLst/>
                <a:gdLst/>
                <a:ahLst/>
                <a:cxnLst>
                  <a:cxn ang="0">
                    <a:pos x="240" y="0"/>
                  </a:cxn>
                  <a:cxn ang="0">
                    <a:pos x="0" y="336"/>
                  </a:cxn>
                  <a:cxn ang="0">
                    <a:pos x="82" y="821"/>
                  </a:cxn>
                  <a:cxn ang="0">
                    <a:pos x="243" y="873"/>
                  </a:cxn>
                  <a:cxn ang="0">
                    <a:pos x="473" y="1087"/>
                  </a:cxn>
                  <a:cxn ang="0">
                    <a:pos x="557" y="1441"/>
                  </a:cxn>
                  <a:cxn ang="0">
                    <a:pos x="839" y="1499"/>
                  </a:cxn>
                  <a:cxn ang="0">
                    <a:pos x="1258" y="1349"/>
                  </a:cxn>
                  <a:cxn ang="0">
                    <a:pos x="1307" y="1493"/>
                  </a:cxn>
                  <a:cxn ang="0">
                    <a:pos x="1621" y="1513"/>
                  </a:cxn>
                  <a:cxn ang="0">
                    <a:pos x="1862" y="1865"/>
                  </a:cxn>
                  <a:cxn ang="0">
                    <a:pos x="1668" y="2166"/>
                  </a:cxn>
                  <a:cxn ang="0">
                    <a:pos x="1308" y="2217"/>
                  </a:cxn>
                  <a:cxn ang="0">
                    <a:pos x="992" y="2172"/>
                  </a:cxn>
                  <a:cxn ang="0">
                    <a:pos x="903" y="2244"/>
                  </a:cxn>
                  <a:cxn ang="0">
                    <a:pos x="1008" y="2415"/>
                  </a:cxn>
                  <a:cxn ang="0">
                    <a:pos x="992" y="2538"/>
                  </a:cxn>
                  <a:cxn ang="0">
                    <a:pos x="1137" y="2760"/>
                  </a:cxn>
                  <a:cxn ang="0">
                    <a:pos x="1661" y="2623"/>
                  </a:cxn>
                  <a:cxn ang="0">
                    <a:pos x="1725" y="2492"/>
                  </a:cxn>
                  <a:cxn ang="0">
                    <a:pos x="1895" y="2551"/>
                  </a:cxn>
                  <a:cxn ang="0">
                    <a:pos x="2338" y="2448"/>
                  </a:cxn>
                  <a:cxn ang="0">
                    <a:pos x="2443" y="2714"/>
                  </a:cxn>
                  <a:cxn ang="0">
                    <a:pos x="2870" y="2541"/>
                  </a:cxn>
                  <a:cxn ang="0">
                    <a:pos x="3264" y="2591"/>
                  </a:cxn>
                  <a:cxn ang="0">
                    <a:pos x="3522" y="2427"/>
                  </a:cxn>
                  <a:cxn ang="0">
                    <a:pos x="3594" y="2081"/>
                  </a:cxn>
                  <a:cxn ang="0">
                    <a:pos x="4013" y="2087"/>
                  </a:cxn>
                  <a:cxn ang="0">
                    <a:pos x="4070" y="1924"/>
                  </a:cxn>
                  <a:cxn ang="0">
                    <a:pos x="4239" y="1931"/>
                  </a:cxn>
                  <a:cxn ang="0">
                    <a:pos x="4465" y="2094"/>
                  </a:cxn>
                  <a:cxn ang="0">
                    <a:pos x="4836" y="1814"/>
                  </a:cxn>
                  <a:cxn ang="0">
                    <a:pos x="5225" y="1785"/>
                  </a:cxn>
                  <a:cxn ang="0">
                    <a:pos x="5367" y="1571"/>
                  </a:cxn>
                  <a:cxn ang="0">
                    <a:pos x="5512" y="1585"/>
                  </a:cxn>
                </a:cxnLst>
                <a:rect l="0" t="0" r="0" b="0"/>
                <a:pathLst>
                  <a:path w="5512" h="2760">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w="15240" cap="flat" cmpd="sng">
                <a:solidFill>
                  <a:schemeClr val="bg2"/>
                </a:solidFill>
                <a:prstDash val="solid"/>
                <a:round/>
                <a:headEnd type="none" w="med" len="med"/>
                <a:tailEnd type="none" w="med" len="med"/>
              </a:ln>
            </p:spPr>
            <p:txBody>
              <a:bodyPr/>
              <a:lstStyle/>
              <a:p>
                <a:endParaRPr lang="zh-CN" altLang="en-US"/>
              </a:p>
            </p:txBody>
          </p:sp>
          <p:sp>
            <p:nvSpPr>
              <p:cNvPr id="1032" name="Freeform 8"/>
              <p:cNvSpPr/>
              <p:nvPr userDrawn="1"/>
            </p:nvSpPr>
            <p:spPr>
              <a:xfrm>
                <a:off x="4840" y="984"/>
                <a:ext cx="790" cy="1189"/>
              </a:xfrm>
              <a:custGeom>
                <a:avLst/>
                <a:gdLst/>
                <a:ahLst/>
                <a:cxnLst>
                  <a:cxn ang="0">
                    <a:pos x="139" y="0"/>
                  </a:cxn>
                  <a:cxn ang="0">
                    <a:pos x="210" y="233"/>
                  </a:cxn>
                  <a:cxn ang="0">
                    <a:pos x="159" y="643"/>
                  </a:cxn>
                  <a:cxn ang="0">
                    <a:pos x="454" y="771"/>
                  </a:cxn>
                  <a:cxn ang="0">
                    <a:pos x="605" y="1046"/>
                  </a:cxn>
                  <a:cxn ang="0">
                    <a:pos x="790" y="1189"/>
                  </a:cxn>
                  <a:cxn ang="0">
                    <a:pos x="540" y="1111"/>
                  </a:cxn>
                  <a:cxn ang="0">
                    <a:pos x="363" y="883"/>
                  </a:cxn>
                  <a:cxn ang="0">
                    <a:pos x="139" y="852"/>
                  </a:cxn>
                  <a:cxn ang="0">
                    <a:pos x="0" y="499"/>
                  </a:cxn>
                  <a:cxn ang="0">
                    <a:pos x="48" y="209"/>
                  </a:cxn>
                </a:cxnLst>
                <a:rect l="0" t="0" r="0" b="0"/>
                <a:pathLst>
                  <a:path w="790" h="1189">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w="15240" cap="flat" cmpd="sng">
                <a:solidFill>
                  <a:schemeClr val="bg2"/>
                </a:solidFill>
                <a:prstDash val="solid"/>
                <a:round/>
                <a:headEnd type="none" w="med" len="med"/>
                <a:tailEnd type="none" w="med" len="med"/>
              </a:ln>
            </p:spPr>
            <p:txBody>
              <a:bodyPr/>
              <a:lstStyle/>
              <a:p>
                <a:endParaRPr lang="zh-CN" altLang="en-US"/>
              </a:p>
            </p:txBody>
          </p:sp>
          <p:sp>
            <p:nvSpPr>
              <p:cNvPr id="1033" name="Freeform 9"/>
              <p:cNvSpPr/>
              <p:nvPr userDrawn="1"/>
            </p:nvSpPr>
            <p:spPr>
              <a:xfrm>
                <a:off x="5173" y="896"/>
                <a:ext cx="579" cy="1117"/>
              </a:xfrm>
              <a:custGeom>
                <a:avLst/>
                <a:gdLst/>
                <a:ahLst/>
                <a:cxnLst>
                  <a:cxn ang="0">
                    <a:pos x="0" y="0"/>
                  </a:cxn>
                  <a:cxn ang="0">
                    <a:pos x="128" y="328"/>
                  </a:cxn>
                  <a:cxn ang="0">
                    <a:pos x="9" y="659"/>
                  </a:cxn>
                  <a:cxn ang="0">
                    <a:pos x="40" y="763"/>
                  </a:cxn>
                  <a:cxn ang="0">
                    <a:pos x="234" y="739"/>
                  </a:cxn>
                  <a:cxn ang="0">
                    <a:pos x="344" y="1055"/>
                  </a:cxn>
                  <a:cxn ang="0">
                    <a:pos x="579" y="1117"/>
                  </a:cxn>
                </a:cxnLst>
                <a:rect l="0" t="0" r="0" b="0"/>
                <a:pathLst>
                  <a:path w="579" h="1117">
                    <a:moveTo>
                      <a:pt x="0" y="0"/>
                    </a:moveTo>
                    <a:lnTo>
                      <a:pt x="128" y="328"/>
                    </a:lnTo>
                    <a:lnTo>
                      <a:pt x="9" y="659"/>
                    </a:lnTo>
                    <a:lnTo>
                      <a:pt x="40" y="763"/>
                    </a:lnTo>
                    <a:lnTo>
                      <a:pt x="234" y="739"/>
                    </a:lnTo>
                    <a:lnTo>
                      <a:pt x="344" y="1055"/>
                    </a:lnTo>
                    <a:lnTo>
                      <a:pt x="579" y="1117"/>
                    </a:lnTo>
                  </a:path>
                </a:pathLst>
              </a:custGeom>
              <a:noFill/>
              <a:ln w="16510" cap="flat" cmpd="sng">
                <a:solidFill>
                  <a:schemeClr val="bg2"/>
                </a:solidFill>
                <a:prstDash val="solid"/>
                <a:round/>
                <a:headEnd type="none" w="med" len="med"/>
                <a:tailEnd type="none" w="med" len="med"/>
              </a:ln>
            </p:spPr>
            <p:txBody>
              <a:bodyPr/>
              <a:lstStyle/>
              <a:p>
                <a:endParaRPr lang="zh-CN" altLang="en-US"/>
              </a:p>
            </p:txBody>
          </p:sp>
          <p:sp>
            <p:nvSpPr>
              <p:cNvPr id="1034" name="Freeform 10"/>
              <p:cNvSpPr/>
              <p:nvPr userDrawn="1"/>
            </p:nvSpPr>
            <p:spPr>
              <a:xfrm>
                <a:off x="3291" y="968"/>
                <a:ext cx="2471" cy="2396"/>
              </a:xfrm>
              <a:custGeom>
                <a:avLst/>
                <a:gdLst/>
                <a:ahLst/>
                <a:cxnLst>
                  <a:cxn ang="0">
                    <a:pos x="1118" y="0"/>
                  </a:cxn>
                  <a:cxn ang="0">
                    <a:pos x="1179" y="225"/>
                  </a:cxn>
                  <a:cxn ang="0">
                    <a:pos x="1393" y="339"/>
                  </a:cxn>
                  <a:cxn ang="0">
                    <a:pos x="1404" y="548"/>
                  </a:cxn>
                  <a:cxn ang="0">
                    <a:pos x="1342" y="732"/>
                  </a:cxn>
                  <a:cxn ang="0">
                    <a:pos x="1434" y="925"/>
                  </a:cxn>
                  <a:cxn ang="0">
                    <a:pos x="1455" y="1109"/>
                  </a:cxn>
                  <a:cxn ang="0">
                    <a:pos x="1311" y="1142"/>
                  </a:cxn>
                  <a:cxn ang="0">
                    <a:pos x="926" y="1384"/>
                  </a:cxn>
                  <a:cxn ang="0">
                    <a:pos x="975" y="1456"/>
                  </a:cxn>
                  <a:cxn ang="0">
                    <a:pos x="956" y="1624"/>
                  </a:cxn>
                  <a:cxn ang="0">
                    <a:pos x="782" y="1817"/>
                  </a:cxn>
                  <a:cxn ang="0">
                    <a:pos x="539" y="1978"/>
                  </a:cxn>
                  <a:cxn ang="0">
                    <a:pos x="152" y="2026"/>
                  </a:cxn>
                  <a:cxn ang="0">
                    <a:pos x="19" y="2251"/>
                  </a:cxn>
                  <a:cxn ang="0">
                    <a:pos x="0" y="2396"/>
                  </a:cxn>
                  <a:cxn ang="0">
                    <a:pos x="213" y="2179"/>
                  </a:cxn>
                  <a:cxn ang="0">
                    <a:pos x="629" y="2090"/>
                  </a:cxn>
                  <a:cxn ang="0">
                    <a:pos x="894" y="1906"/>
                  </a:cxn>
                  <a:cxn ang="0">
                    <a:pos x="1230" y="1986"/>
                  </a:cxn>
                  <a:cxn ang="0">
                    <a:pos x="1668" y="1906"/>
                  </a:cxn>
                  <a:cxn ang="0">
                    <a:pos x="1983" y="1745"/>
                  </a:cxn>
                  <a:cxn ang="0">
                    <a:pos x="2014" y="1600"/>
                  </a:cxn>
                  <a:cxn ang="0">
                    <a:pos x="2237" y="1496"/>
                  </a:cxn>
                  <a:cxn ang="0">
                    <a:pos x="2359" y="1552"/>
                  </a:cxn>
                  <a:cxn ang="0">
                    <a:pos x="2471" y="1479"/>
                  </a:cxn>
                </a:cxnLst>
                <a:rect l="0" t="0" r="0" b="0"/>
                <a:pathLst>
                  <a:path w="2471" h="2396">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w="16510" cap="flat" cmpd="sng">
                <a:solidFill>
                  <a:schemeClr val="bg2"/>
                </a:solidFill>
                <a:prstDash val="solid"/>
                <a:round/>
                <a:headEnd type="none" w="med" len="med"/>
                <a:tailEnd type="none" w="med" len="med"/>
              </a:ln>
            </p:spPr>
            <p:txBody>
              <a:bodyPr/>
              <a:lstStyle/>
              <a:p>
                <a:endParaRPr lang="zh-CN" altLang="en-US"/>
              </a:p>
            </p:txBody>
          </p:sp>
          <p:sp>
            <p:nvSpPr>
              <p:cNvPr id="1035" name="Freeform 11"/>
              <p:cNvSpPr/>
              <p:nvPr userDrawn="1"/>
            </p:nvSpPr>
            <p:spPr>
              <a:xfrm>
                <a:off x="2366" y="1067"/>
                <a:ext cx="1399" cy="1349"/>
              </a:xfrm>
              <a:custGeom>
                <a:avLst/>
                <a:gdLst/>
                <a:ahLst/>
                <a:cxnLst>
                  <a:cxn ang="0">
                    <a:pos x="620" y="155"/>
                  </a:cxn>
                  <a:cxn ang="0">
                    <a:pos x="421" y="155"/>
                  </a:cxn>
                  <a:cxn ang="0">
                    <a:pos x="205" y="507"/>
                  </a:cxn>
                  <a:cxn ang="0">
                    <a:pos x="0" y="673"/>
                  </a:cxn>
                  <a:cxn ang="0">
                    <a:pos x="487" y="783"/>
                  </a:cxn>
                  <a:cxn ang="0">
                    <a:pos x="425" y="1009"/>
                  </a:cxn>
                  <a:cxn ang="0">
                    <a:pos x="617" y="1086"/>
                  </a:cxn>
                  <a:cxn ang="0">
                    <a:pos x="498" y="1349"/>
                  </a:cxn>
                  <a:cxn ang="0">
                    <a:pos x="961" y="1035"/>
                  </a:cxn>
                  <a:cxn ang="0">
                    <a:pos x="926" y="776"/>
                  </a:cxn>
                  <a:cxn ang="0">
                    <a:pos x="1181" y="749"/>
                  </a:cxn>
                  <a:cxn ang="0">
                    <a:pos x="1399" y="601"/>
                  </a:cxn>
                  <a:cxn ang="0">
                    <a:pos x="1315" y="416"/>
                  </a:cxn>
                  <a:cxn ang="0">
                    <a:pos x="1341" y="196"/>
                  </a:cxn>
                  <a:cxn ang="0">
                    <a:pos x="1171" y="164"/>
                  </a:cxn>
                  <a:cxn ang="0">
                    <a:pos x="928" y="0"/>
                  </a:cxn>
                  <a:cxn ang="0">
                    <a:pos x="620" y="155"/>
                  </a:cxn>
                </a:cxnLst>
                <a:rect l="0" t="0" r="0" b="0"/>
                <a:pathLst>
                  <a:path w="1399" h="134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w="17780" cap="flat" cmpd="sng">
                <a:solidFill>
                  <a:schemeClr val="bg2"/>
                </a:solidFill>
                <a:prstDash val="solid"/>
                <a:round/>
                <a:headEnd type="none" w="med" len="med"/>
                <a:tailEnd type="none" w="med" len="med"/>
              </a:ln>
            </p:spPr>
            <p:txBody>
              <a:bodyPr/>
              <a:lstStyle/>
              <a:p>
                <a:endParaRPr lang="zh-CN" altLang="en-US"/>
              </a:p>
            </p:txBody>
          </p:sp>
          <p:sp>
            <p:nvSpPr>
              <p:cNvPr id="1036" name="Freeform 12"/>
              <p:cNvSpPr/>
              <p:nvPr userDrawn="1"/>
            </p:nvSpPr>
            <p:spPr>
              <a:xfrm>
                <a:off x="4275" y="2031"/>
                <a:ext cx="1256" cy="810"/>
              </a:xfrm>
              <a:custGeom>
                <a:avLst/>
                <a:gdLst/>
                <a:ahLst/>
                <a:cxnLst>
                  <a:cxn ang="0">
                    <a:pos x="719" y="183"/>
                  </a:cxn>
                  <a:cxn ang="0">
                    <a:pos x="760" y="33"/>
                  </a:cxn>
                  <a:cxn ang="0">
                    <a:pos x="884" y="0"/>
                  </a:cxn>
                  <a:cxn ang="0">
                    <a:pos x="983" y="78"/>
                  </a:cxn>
                  <a:cxn ang="0">
                    <a:pos x="1082" y="248"/>
                  </a:cxn>
                  <a:cxn ang="0">
                    <a:pos x="1256" y="229"/>
                  </a:cxn>
                  <a:cxn ang="0">
                    <a:pos x="1248" y="359"/>
                  </a:cxn>
                  <a:cxn ang="0">
                    <a:pos x="1016" y="431"/>
                  </a:cxn>
                  <a:cxn ang="0">
                    <a:pos x="879" y="417"/>
                  </a:cxn>
                  <a:cxn ang="0">
                    <a:pos x="719" y="481"/>
                  </a:cxn>
                  <a:cxn ang="0">
                    <a:pos x="591" y="633"/>
                  </a:cxn>
                  <a:cxn ang="0">
                    <a:pos x="423" y="537"/>
                  </a:cxn>
                  <a:cxn ang="0">
                    <a:pos x="256" y="810"/>
                  </a:cxn>
                  <a:cxn ang="0">
                    <a:pos x="66" y="764"/>
                  </a:cxn>
                  <a:cxn ang="0">
                    <a:pos x="0" y="601"/>
                  </a:cxn>
                  <a:cxn ang="0">
                    <a:pos x="157" y="483"/>
                  </a:cxn>
                  <a:cxn ang="0">
                    <a:pos x="248" y="281"/>
                  </a:cxn>
                  <a:cxn ang="0">
                    <a:pos x="438" y="150"/>
                  </a:cxn>
                  <a:cxn ang="0">
                    <a:pos x="719" y="189"/>
                  </a:cxn>
                </a:cxnLst>
                <a:rect l="0" t="0" r="0" b="0"/>
                <a:pathLst>
                  <a:path w="1256" h="810">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w="17780" cap="flat" cmpd="sng">
                <a:solidFill>
                  <a:schemeClr val="bg2"/>
                </a:solidFill>
                <a:prstDash val="solid"/>
                <a:round/>
                <a:headEnd type="none" w="med" len="med"/>
                <a:tailEnd type="none" w="med" len="med"/>
              </a:ln>
            </p:spPr>
            <p:txBody>
              <a:bodyPr/>
              <a:lstStyle/>
              <a:p>
                <a:endParaRPr lang="zh-CN" altLang="en-US"/>
              </a:p>
            </p:txBody>
          </p:sp>
          <p:sp>
            <p:nvSpPr>
              <p:cNvPr id="1037" name="Freeform 13"/>
              <p:cNvSpPr/>
              <p:nvPr userDrawn="1"/>
            </p:nvSpPr>
            <p:spPr>
              <a:xfrm>
                <a:off x="2914" y="3476"/>
                <a:ext cx="2848" cy="788"/>
              </a:xfrm>
              <a:custGeom>
                <a:avLst/>
                <a:gdLst/>
                <a:ahLst/>
                <a:cxnLst>
                  <a:cxn ang="0">
                    <a:pos x="2838" y="16"/>
                  </a:cxn>
                  <a:cxn ang="0">
                    <a:pos x="2493" y="0"/>
                  </a:cxn>
                  <a:cxn ang="0">
                    <a:pos x="2278" y="81"/>
                  </a:cxn>
                  <a:cxn ang="0">
                    <a:pos x="1936" y="44"/>
                  </a:cxn>
                  <a:cxn ang="0">
                    <a:pos x="1739" y="354"/>
                  </a:cxn>
                  <a:cxn ang="0">
                    <a:pos x="1600" y="212"/>
                  </a:cxn>
                  <a:cxn ang="0">
                    <a:pos x="1352" y="308"/>
                  </a:cxn>
                  <a:cxn ang="0">
                    <a:pos x="1445" y="515"/>
                  </a:cxn>
                  <a:cxn ang="0">
                    <a:pos x="1072" y="412"/>
                  </a:cxn>
                  <a:cxn ang="0">
                    <a:pos x="888" y="540"/>
                  </a:cxn>
                  <a:cxn ang="0">
                    <a:pos x="0" y="660"/>
                  </a:cxn>
                  <a:cxn ang="0">
                    <a:pos x="288" y="788"/>
                  </a:cxn>
                  <a:cxn ang="0">
                    <a:pos x="1040" y="676"/>
                  </a:cxn>
                  <a:cxn ang="0">
                    <a:pos x="1272" y="748"/>
                  </a:cxn>
                  <a:cxn ang="0">
                    <a:pos x="2096" y="691"/>
                  </a:cxn>
                  <a:cxn ang="0">
                    <a:pos x="2320" y="748"/>
                  </a:cxn>
                  <a:cxn ang="0">
                    <a:pos x="2456" y="596"/>
                  </a:cxn>
                  <a:cxn ang="0">
                    <a:pos x="2712" y="716"/>
                  </a:cxn>
                  <a:cxn ang="0">
                    <a:pos x="2716" y="339"/>
                  </a:cxn>
                  <a:cxn ang="0">
                    <a:pos x="2848" y="258"/>
                  </a:cxn>
                </a:cxnLst>
                <a:rect l="0" t="0" r="0" b="0"/>
                <a:pathLst>
                  <a:path w="2848" h="78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w="17780" cap="flat" cmpd="sng">
                <a:solidFill>
                  <a:schemeClr val="bg2"/>
                </a:solidFill>
                <a:prstDash val="solid"/>
                <a:round/>
                <a:headEnd type="none" w="med" len="med"/>
                <a:tailEnd type="none" w="med" len="med"/>
              </a:ln>
            </p:spPr>
            <p:txBody>
              <a:bodyPr/>
              <a:lstStyle/>
              <a:p>
                <a:endParaRPr lang="zh-CN" altLang="en-US"/>
              </a:p>
            </p:txBody>
          </p:sp>
          <p:sp>
            <p:nvSpPr>
              <p:cNvPr id="1038" name="Freeform 14"/>
              <p:cNvSpPr/>
              <p:nvPr userDrawn="1"/>
            </p:nvSpPr>
            <p:spPr>
              <a:xfrm>
                <a:off x="5443" y="922"/>
                <a:ext cx="319" cy="854"/>
              </a:xfrm>
              <a:custGeom>
                <a:avLst/>
                <a:gdLst/>
                <a:ahLst/>
                <a:cxnLst>
                  <a:cxn ang="0">
                    <a:pos x="0" y="0"/>
                  </a:cxn>
                  <a:cxn ang="0">
                    <a:pos x="106" y="313"/>
                  </a:cxn>
                  <a:cxn ang="0">
                    <a:pos x="106" y="634"/>
                  </a:cxn>
                  <a:cxn ang="0">
                    <a:pos x="268" y="854"/>
                  </a:cxn>
                  <a:cxn ang="0">
                    <a:pos x="278" y="577"/>
                  </a:cxn>
                  <a:cxn ang="0">
                    <a:pos x="238" y="400"/>
                  </a:cxn>
                  <a:cxn ang="0">
                    <a:pos x="319" y="240"/>
                  </a:cxn>
                </a:cxnLst>
                <a:rect l="0" t="0" r="0" b="0"/>
                <a:pathLst>
                  <a:path w="319" h="854">
                    <a:moveTo>
                      <a:pt x="0" y="0"/>
                    </a:moveTo>
                    <a:lnTo>
                      <a:pt x="106" y="313"/>
                    </a:lnTo>
                    <a:lnTo>
                      <a:pt x="106" y="634"/>
                    </a:lnTo>
                    <a:lnTo>
                      <a:pt x="268" y="854"/>
                    </a:lnTo>
                    <a:lnTo>
                      <a:pt x="278" y="577"/>
                    </a:lnTo>
                    <a:lnTo>
                      <a:pt x="238" y="400"/>
                    </a:lnTo>
                    <a:lnTo>
                      <a:pt x="319" y="240"/>
                    </a:lnTo>
                  </a:path>
                </a:pathLst>
              </a:custGeom>
              <a:noFill/>
              <a:ln w="17780" cap="flat" cmpd="sng">
                <a:solidFill>
                  <a:schemeClr val="bg2"/>
                </a:solidFill>
                <a:prstDash val="solid"/>
                <a:round/>
                <a:headEnd type="none" w="med" len="med"/>
                <a:tailEnd type="none" w="med" len="med"/>
              </a:ln>
            </p:spPr>
            <p:txBody>
              <a:bodyPr/>
              <a:lstStyle/>
              <a:p>
                <a:endParaRPr lang="zh-CN" altLang="en-US"/>
              </a:p>
            </p:txBody>
          </p:sp>
          <p:sp>
            <p:nvSpPr>
              <p:cNvPr id="1039" name="Freeform 15"/>
              <p:cNvSpPr/>
              <p:nvPr userDrawn="1"/>
            </p:nvSpPr>
            <p:spPr>
              <a:xfrm>
                <a:off x="4954" y="3568"/>
                <a:ext cx="646" cy="392"/>
              </a:xfrm>
              <a:custGeom>
                <a:avLst/>
                <a:gdLst/>
                <a:ahLst/>
                <a:cxnLst>
                  <a:cxn ang="0">
                    <a:pos x="504" y="0"/>
                  </a:cxn>
                  <a:cxn ang="0">
                    <a:pos x="320" y="61"/>
                  </a:cxn>
                  <a:cxn ang="0">
                    <a:pos x="238" y="109"/>
                  </a:cxn>
                  <a:cxn ang="0">
                    <a:pos x="144" y="216"/>
                  </a:cxn>
                  <a:cxn ang="0">
                    <a:pos x="0" y="392"/>
                  </a:cxn>
                  <a:cxn ang="0">
                    <a:pos x="360" y="263"/>
                  </a:cxn>
                  <a:cxn ang="0">
                    <a:pos x="432" y="182"/>
                  </a:cxn>
                  <a:cxn ang="0">
                    <a:pos x="646" y="142"/>
                  </a:cxn>
                  <a:cxn ang="0">
                    <a:pos x="504" y="0"/>
                  </a:cxn>
                </a:cxnLst>
                <a:rect l="0" t="0" r="0" b="0"/>
                <a:pathLst>
                  <a:path w="646" h="392">
                    <a:moveTo>
                      <a:pt x="504" y="0"/>
                    </a:moveTo>
                    <a:lnTo>
                      <a:pt x="320" y="61"/>
                    </a:lnTo>
                    <a:lnTo>
                      <a:pt x="238" y="109"/>
                    </a:lnTo>
                    <a:lnTo>
                      <a:pt x="144" y="216"/>
                    </a:lnTo>
                    <a:lnTo>
                      <a:pt x="0" y="392"/>
                    </a:lnTo>
                    <a:lnTo>
                      <a:pt x="360" y="263"/>
                    </a:lnTo>
                    <a:lnTo>
                      <a:pt x="432" y="182"/>
                    </a:lnTo>
                    <a:lnTo>
                      <a:pt x="646" y="142"/>
                    </a:lnTo>
                    <a:lnTo>
                      <a:pt x="504" y="0"/>
                    </a:lnTo>
                    <a:close/>
                  </a:path>
                </a:pathLst>
              </a:custGeom>
              <a:noFill/>
              <a:ln w="17780" cap="flat" cmpd="sng">
                <a:solidFill>
                  <a:schemeClr val="bg2"/>
                </a:solidFill>
                <a:prstDash val="solid"/>
                <a:round/>
                <a:headEnd type="none" w="med" len="med"/>
                <a:tailEnd type="none" w="med" len="med"/>
              </a:ln>
            </p:spPr>
            <p:txBody>
              <a:bodyPr/>
              <a:lstStyle/>
              <a:p>
                <a:endParaRPr lang="zh-CN" altLang="en-US"/>
              </a:p>
            </p:txBody>
          </p:sp>
          <p:sp>
            <p:nvSpPr>
              <p:cNvPr id="1040" name="Freeform 16"/>
              <p:cNvSpPr/>
              <p:nvPr userDrawn="1"/>
            </p:nvSpPr>
            <p:spPr>
              <a:xfrm>
                <a:off x="50" y="2400"/>
                <a:ext cx="2736" cy="1920"/>
              </a:xfrm>
              <a:custGeom>
                <a:avLst/>
                <a:gdLst/>
                <a:ahLst/>
                <a:cxnLst>
                  <a:cxn ang="0">
                    <a:pos x="0" y="0"/>
                  </a:cxn>
                  <a:cxn ang="0">
                    <a:pos x="96" y="336"/>
                  </a:cxn>
                  <a:cxn ang="0">
                    <a:pos x="384" y="384"/>
                  </a:cxn>
                  <a:cxn ang="0">
                    <a:pos x="576" y="720"/>
                  </a:cxn>
                  <a:cxn ang="0">
                    <a:pos x="528" y="960"/>
                  </a:cxn>
                  <a:cxn ang="0">
                    <a:pos x="672" y="1104"/>
                  </a:cxn>
                  <a:cxn ang="0">
                    <a:pos x="576" y="1392"/>
                  </a:cxn>
                  <a:cxn ang="0">
                    <a:pos x="624" y="1632"/>
                  </a:cxn>
                  <a:cxn ang="0">
                    <a:pos x="1488" y="1872"/>
                  </a:cxn>
                  <a:cxn ang="0">
                    <a:pos x="1680" y="1728"/>
                  </a:cxn>
                  <a:cxn ang="0">
                    <a:pos x="2208" y="1728"/>
                  </a:cxn>
                  <a:cxn ang="0">
                    <a:pos x="2304" y="1632"/>
                  </a:cxn>
                  <a:cxn ang="0">
                    <a:pos x="2736" y="1872"/>
                  </a:cxn>
                  <a:cxn ang="0">
                    <a:pos x="2640" y="1920"/>
                  </a:cxn>
                  <a:cxn ang="0">
                    <a:pos x="2304" y="1824"/>
                  </a:cxn>
                  <a:cxn ang="0">
                    <a:pos x="2160" y="1872"/>
                  </a:cxn>
                  <a:cxn ang="0">
                    <a:pos x="1632" y="1920"/>
                  </a:cxn>
                  <a:cxn ang="0">
                    <a:pos x="1440" y="1920"/>
                  </a:cxn>
                  <a:cxn ang="0">
                    <a:pos x="480" y="1824"/>
                  </a:cxn>
                  <a:cxn ang="0">
                    <a:pos x="192" y="1872"/>
                  </a:cxn>
                  <a:cxn ang="0">
                    <a:pos x="96" y="1680"/>
                  </a:cxn>
                  <a:cxn ang="0">
                    <a:pos x="288" y="1440"/>
                  </a:cxn>
                  <a:cxn ang="0">
                    <a:pos x="336" y="1104"/>
                  </a:cxn>
                  <a:cxn ang="0">
                    <a:pos x="144" y="864"/>
                  </a:cxn>
                  <a:cxn ang="0">
                    <a:pos x="240" y="624"/>
                  </a:cxn>
                  <a:cxn ang="0">
                    <a:pos x="48" y="528"/>
                  </a:cxn>
                  <a:cxn ang="0">
                    <a:pos x="0" y="0"/>
                  </a:cxn>
                </a:cxnLst>
                <a:rect l="0" t="0" r="0" b="0"/>
                <a:pathLst>
                  <a:path w="2736" h="1920">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w="9525" cap="flat" cmpd="sng">
                <a:solidFill>
                  <a:schemeClr val="bg2"/>
                </a:solidFill>
                <a:prstDash val="solid"/>
                <a:round/>
                <a:headEnd type="none" w="med" len="med"/>
                <a:tailEnd type="none" w="med" len="med"/>
              </a:ln>
            </p:spPr>
            <p:txBody>
              <a:bodyPr/>
              <a:lstStyle/>
              <a:p>
                <a:endParaRPr lang="zh-CN" altLang="en-US"/>
              </a:p>
            </p:txBody>
          </p:sp>
        </p:grpSp>
        <p:grpSp>
          <p:nvGrpSpPr>
            <p:cNvPr id="1041" name="Group 17"/>
            <p:cNvGrpSpPr/>
            <p:nvPr userDrawn="1"/>
          </p:nvGrpSpPr>
          <p:grpSpPr>
            <a:xfrm>
              <a:off x="0" y="2291"/>
              <a:ext cx="1385" cy="1702"/>
              <a:chOff x="0" y="2291"/>
              <a:chExt cx="1385" cy="1702"/>
            </a:xfrm>
          </p:grpSpPr>
          <p:sp>
            <p:nvSpPr>
              <p:cNvPr id="2" name="Rectangle 18"/>
              <p:cNvSpPr>
                <a:spLocks noChangeArrowheads="1"/>
              </p:cNvSpPr>
              <p:nvPr/>
            </p:nvSpPr>
            <p:spPr bwMode="ltGray">
              <a:xfrm rot="6798887">
                <a:off x="63" y="388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Rectangle 19"/>
              <p:cNvSpPr>
                <a:spLocks noChangeArrowheads="1"/>
              </p:cNvSpPr>
              <p:nvPr/>
            </p:nvSpPr>
            <p:spPr bwMode="ltGray">
              <a:xfrm rot="6798887">
                <a:off x="34" y="388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Rectangle 20"/>
              <p:cNvSpPr>
                <a:spLocks noChangeArrowheads="1"/>
              </p:cNvSpPr>
              <p:nvPr/>
            </p:nvSpPr>
            <p:spPr bwMode="ltGray">
              <a:xfrm rot="6798887">
                <a:off x="7" y="3875"/>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Rectangle 21"/>
              <p:cNvSpPr>
                <a:spLocks noChangeArrowheads="1"/>
              </p:cNvSpPr>
              <p:nvPr/>
            </p:nvSpPr>
            <p:spPr bwMode="ltGray">
              <a:xfrm rot="5999912">
                <a:off x="210" y="388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Rectangle 22"/>
              <p:cNvSpPr>
                <a:spLocks noChangeArrowheads="1"/>
              </p:cNvSpPr>
              <p:nvPr/>
            </p:nvSpPr>
            <p:spPr bwMode="ltGray">
              <a:xfrm rot="5999912">
                <a:off x="183" y="388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Rectangle 23"/>
              <p:cNvSpPr>
                <a:spLocks noChangeArrowheads="1"/>
              </p:cNvSpPr>
              <p:nvPr/>
            </p:nvSpPr>
            <p:spPr bwMode="ltGray">
              <a:xfrm rot="6250138">
                <a:off x="153" y="388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Rectangle 24"/>
              <p:cNvSpPr>
                <a:spLocks noChangeArrowheads="1"/>
              </p:cNvSpPr>
              <p:nvPr/>
            </p:nvSpPr>
            <p:spPr bwMode="ltGray">
              <a:xfrm rot="6238076">
                <a:off x="124" y="388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Rectangle 25"/>
              <p:cNvSpPr>
                <a:spLocks noChangeArrowheads="1"/>
              </p:cNvSpPr>
              <p:nvPr/>
            </p:nvSpPr>
            <p:spPr bwMode="ltGray">
              <a:xfrm rot="5380717">
                <a:off x="364" y="386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2" name="Rectangle 26"/>
              <p:cNvSpPr>
                <a:spLocks noChangeArrowheads="1"/>
              </p:cNvSpPr>
              <p:nvPr/>
            </p:nvSpPr>
            <p:spPr bwMode="ltGray">
              <a:xfrm rot="5380717">
                <a:off x="333" y="387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3" name="Rectangle 27"/>
              <p:cNvSpPr>
                <a:spLocks noChangeArrowheads="1"/>
              </p:cNvSpPr>
              <p:nvPr/>
            </p:nvSpPr>
            <p:spPr bwMode="ltGray">
              <a:xfrm rot="5583200">
                <a:off x="303" y="387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4" name="Rectangle 28"/>
              <p:cNvSpPr>
                <a:spLocks noChangeArrowheads="1"/>
              </p:cNvSpPr>
              <p:nvPr/>
            </p:nvSpPr>
            <p:spPr bwMode="ltGray">
              <a:xfrm rot="5737625">
                <a:off x="271" y="388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5" name="Rectangle 29"/>
              <p:cNvSpPr>
                <a:spLocks noChangeArrowheads="1"/>
              </p:cNvSpPr>
              <p:nvPr/>
            </p:nvSpPr>
            <p:spPr bwMode="ltGray">
              <a:xfrm rot="4715477">
                <a:off x="517" y="382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6" name="Rectangle 30"/>
              <p:cNvSpPr>
                <a:spLocks noChangeArrowheads="1"/>
              </p:cNvSpPr>
              <p:nvPr/>
            </p:nvSpPr>
            <p:spPr bwMode="ltGray">
              <a:xfrm rot="4924949">
                <a:off x="487" y="38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7" name="Rectangle 31"/>
              <p:cNvSpPr>
                <a:spLocks noChangeArrowheads="1"/>
              </p:cNvSpPr>
              <p:nvPr/>
            </p:nvSpPr>
            <p:spPr bwMode="ltGray">
              <a:xfrm rot="4924949">
                <a:off x="457" y="38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8" name="Rectangle 32"/>
              <p:cNvSpPr>
                <a:spLocks noChangeArrowheads="1"/>
              </p:cNvSpPr>
              <p:nvPr/>
            </p:nvSpPr>
            <p:spPr bwMode="ltGray">
              <a:xfrm rot="5041352">
                <a:off x="427" y="3851"/>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9" name="Rectangle 33"/>
              <p:cNvSpPr>
                <a:spLocks noChangeArrowheads="1"/>
              </p:cNvSpPr>
              <p:nvPr/>
            </p:nvSpPr>
            <p:spPr bwMode="ltGray">
              <a:xfrm rot="3816889">
                <a:off x="665" y="376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50" name="Rectangle 34"/>
              <p:cNvSpPr>
                <a:spLocks noChangeArrowheads="1"/>
              </p:cNvSpPr>
              <p:nvPr/>
            </p:nvSpPr>
            <p:spPr bwMode="ltGray">
              <a:xfrm rot="3816889">
                <a:off x="635" y="3780"/>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51" name="Rectangle 35"/>
              <p:cNvSpPr>
                <a:spLocks noChangeArrowheads="1"/>
              </p:cNvSpPr>
              <p:nvPr/>
            </p:nvSpPr>
            <p:spPr bwMode="ltGray">
              <a:xfrm rot="4104184">
                <a:off x="606" y="3791"/>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52" name="Rectangle 36"/>
              <p:cNvSpPr>
                <a:spLocks noChangeArrowheads="1"/>
              </p:cNvSpPr>
              <p:nvPr/>
            </p:nvSpPr>
            <p:spPr bwMode="ltGray">
              <a:xfrm rot="4325343">
                <a:off x="576" y="380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53" name="Rectangle 37"/>
              <p:cNvSpPr>
                <a:spLocks noChangeArrowheads="1"/>
              </p:cNvSpPr>
              <p:nvPr/>
            </p:nvSpPr>
            <p:spPr bwMode="ltGray">
              <a:xfrm rot="3368036">
                <a:off x="800" y="3683"/>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54" name="Rectangle 38"/>
              <p:cNvSpPr>
                <a:spLocks noChangeArrowheads="1"/>
              </p:cNvSpPr>
              <p:nvPr/>
            </p:nvSpPr>
            <p:spPr bwMode="ltGray">
              <a:xfrm rot="3368036">
                <a:off x="773" y="369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55" name="Rectangle 39"/>
              <p:cNvSpPr>
                <a:spLocks noChangeArrowheads="1"/>
              </p:cNvSpPr>
              <p:nvPr/>
            </p:nvSpPr>
            <p:spPr bwMode="ltGray">
              <a:xfrm rot="3368036">
                <a:off x="746" y="3717"/>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56" name="Rectangle 40"/>
              <p:cNvSpPr>
                <a:spLocks noChangeArrowheads="1"/>
              </p:cNvSpPr>
              <p:nvPr/>
            </p:nvSpPr>
            <p:spPr bwMode="ltGray">
              <a:xfrm rot="3816889">
                <a:off x="718" y="37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57" name="Rectangle 41"/>
              <p:cNvSpPr>
                <a:spLocks noChangeArrowheads="1"/>
              </p:cNvSpPr>
              <p:nvPr/>
            </p:nvSpPr>
            <p:spPr bwMode="ltGray">
              <a:xfrm rot="2302266">
                <a:off x="923" y="358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58" name="Rectangle 42"/>
              <p:cNvSpPr>
                <a:spLocks noChangeArrowheads="1"/>
              </p:cNvSpPr>
              <p:nvPr/>
            </p:nvSpPr>
            <p:spPr bwMode="ltGray">
              <a:xfrm rot="2302266">
                <a:off x="899" y="360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59" name="Rectangle 43"/>
              <p:cNvSpPr>
                <a:spLocks noChangeArrowheads="1"/>
              </p:cNvSpPr>
              <p:nvPr/>
            </p:nvSpPr>
            <p:spPr bwMode="ltGray">
              <a:xfrm rot="2707562">
                <a:off x="877" y="362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60" name="Rectangle 44"/>
              <p:cNvSpPr>
                <a:spLocks noChangeArrowheads="1"/>
              </p:cNvSpPr>
              <p:nvPr/>
            </p:nvSpPr>
            <p:spPr bwMode="ltGray">
              <a:xfrm rot="2707562">
                <a:off x="851" y="364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61" name="Rectangle 45"/>
              <p:cNvSpPr>
                <a:spLocks noChangeArrowheads="1"/>
              </p:cNvSpPr>
              <p:nvPr/>
            </p:nvSpPr>
            <p:spPr bwMode="ltGray">
              <a:xfrm rot="1525830">
                <a:off x="1027" y="3473"/>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62" name="Rectangle 46"/>
              <p:cNvSpPr>
                <a:spLocks noChangeArrowheads="1"/>
              </p:cNvSpPr>
              <p:nvPr/>
            </p:nvSpPr>
            <p:spPr bwMode="ltGray">
              <a:xfrm rot="1525830">
                <a:off x="1009" y="349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63" name="Rectangle 47"/>
              <p:cNvSpPr>
                <a:spLocks noChangeArrowheads="1"/>
              </p:cNvSpPr>
              <p:nvPr/>
            </p:nvSpPr>
            <p:spPr bwMode="ltGray">
              <a:xfrm rot="1788117">
                <a:off x="990" y="351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64" name="Rectangle 48"/>
              <p:cNvSpPr>
                <a:spLocks noChangeArrowheads="1"/>
              </p:cNvSpPr>
              <p:nvPr/>
            </p:nvSpPr>
            <p:spPr bwMode="ltGray">
              <a:xfrm rot="1788117">
                <a:off x="969" y="354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65" name="Rectangle 49"/>
              <p:cNvSpPr>
                <a:spLocks noChangeArrowheads="1"/>
              </p:cNvSpPr>
              <p:nvPr/>
            </p:nvSpPr>
            <p:spPr bwMode="ltGray">
              <a:xfrm rot="841630">
                <a:off x="1113" y="3355"/>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66" name="Rectangle 50"/>
              <p:cNvSpPr>
                <a:spLocks noChangeArrowheads="1"/>
              </p:cNvSpPr>
              <p:nvPr/>
            </p:nvSpPr>
            <p:spPr bwMode="ltGray">
              <a:xfrm rot="841630">
                <a:off x="1100" y="337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67" name="Rectangle 51"/>
              <p:cNvSpPr>
                <a:spLocks noChangeArrowheads="1"/>
              </p:cNvSpPr>
              <p:nvPr/>
            </p:nvSpPr>
            <p:spPr bwMode="ltGray">
              <a:xfrm rot="1308689">
                <a:off x="1086" y="340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68" name="Rectangle 52"/>
              <p:cNvSpPr>
                <a:spLocks noChangeArrowheads="1"/>
              </p:cNvSpPr>
              <p:nvPr/>
            </p:nvSpPr>
            <p:spPr bwMode="ltGray">
              <a:xfrm rot="1308689">
                <a:off x="1064" y="342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69" name="Rectangle 53"/>
              <p:cNvSpPr>
                <a:spLocks noChangeArrowheads="1"/>
              </p:cNvSpPr>
              <p:nvPr/>
            </p:nvSpPr>
            <p:spPr bwMode="ltGray">
              <a:xfrm rot="469913">
                <a:off x="1172" y="3225"/>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70" name="Rectangle 54"/>
              <p:cNvSpPr>
                <a:spLocks noChangeArrowheads="1"/>
              </p:cNvSpPr>
              <p:nvPr/>
            </p:nvSpPr>
            <p:spPr bwMode="ltGray">
              <a:xfrm rot="559869">
                <a:off x="1162" y="3250"/>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71" name="Rectangle 55"/>
              <p:cNvSpPr>
                <a:spLocks noChangeArrowheads="1"/>
              </p:cNvSpPr>
              <p:nvPr/>
            </p:nvSpPr>
            <p:spPr bwMode="ltGray">
              <a:xfrm rot="734079">
                <a:off x="1154" y="327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72" name="Rectangle 56"/>
              <p:cNvSpPr>
                <a:spLocks noChangeArrowheads="1"/>
              </p:cNvSpPr>
              <p:nvPr/>
            </p:nvSpPr>
            <p:spPr bwMode="ltGray">
              <a:xfrm rot="734079">
                <a:off x="1141" y="330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73" name="Rectangle 57"/>
              <p:cNvSpPr>
                <a:spLocks noChangeArrowheads="1"/>
              </p:cNvSpPr>
              <p:nvPr/>
            </p:nvSpPr>
            <p:spPr bwMode="ltGray">
              <a:xfrm rot="-293905">
                <a:off x="1211" y="309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74" name="Rectangle 58"/>
              <p:cNvSpPr>
                <a:spLocks noChangeArrowheads="1"/>
              </p:cNvSpPr>
              <p:nvPr/>
            </p:nvSpPr>
            <p:spPr bwMode="ltGray">
              <a:xfrm rot="-8">
                <a:off x="1201" y="3122"/>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75" name="Rectangle 59"/>
              <p:cNvSpPr>
                <a:spLocks noChangeArrowheads="1"/>
              </p:cNvSpPr>
              <p:nvPr/>
            </p:nvSpPr>
            <p:spPr bwMode="ltGray">
              <a:xfrm rot="-8">
                <a:off x="1200" y="3147"/>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76" name="Rectangle 60"/>
              <p:cNvSpPr>
                <a:spLocks noChangeArrowheads="1"/>
              </p:cNvSpPr>
              <p:nvPr/>
            </p:nvSpPr>
            <p:spPr bwMode="ltGray">
              <a:xfrm rot="214188">
                <a:off x="1189" y="317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77" name="Rectangle 61"/>
              <p:cNvSpPr>
                <a:spLocks noChangeArrowheads="1"/>
              </p:cNvSpPr>
              <p:nvPr/>
            </p:nvSpPr>
            <p:spPr bwMode="ltGray">
              <a:xfrm rot="-682388">
                <a:off x="1219" y="296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78" name="Rectangle 62"/>
              <p:cNvSpPr>
                <a:spLocks noChangeArrowheads="1"/>
              </p:cNvSpPr>
              <p:nvPr/>
            </p:nvSpPr>
            <p:spPr bwMode="ltGray">
              <a:xfrm rot="-480400">
                <a:off x="1220" y="2991"/>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79" name="Rectangle 63"/>
              <p:cNvSpPr>
                <a:spLocks noChangeArrowheads="1"/>
              </p:cNvSpPr>
              <p:nvPr/>
            </p:nvSpPr>
            <p:spPr bwMode="ltGray">
              <a:xfrm rot="-480400">
                <a:off x="1220" y="30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80" name="Rectangle 64"/>
              <p:cNvSpPr>
                <a:spLocks noChangeArrowheads="1"/>
              </p:cNvSpPr>
              <p:nvPr/>
            </p:nvSpPr>
            <p:spPr bwMode="ltGray">
              <a:xfrm rot="-270546">
                <a:off x="1219" y="3041"/>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81" name="Rectangle 65"/>
              <p:cNvSpPr>
                <a:spLocks noChangeArrowheads="1"/>
              </p:cNvSpPr>
              <p:nvPr/>
            </p:nvSpPr>
            <p:spPr bwMode="ltGray">
              <a:xfrm rot="-1132286">
                <a:off x="1207" y="2843"/>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82" name="Rectangle 66"/>
              <p:cNvSpPr>
                <a:spLocks noChangeArrowheads="1"/>
              </p:cNvSpPr>
              <p:nvPr/>
            </p:nvSpPr>
            <p:spPr bwMode="ltGray">
              <a:xfrm rot="-969272">
                <a:off x="1213" y="286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83" name="Rectangle 67"/>
              <p:cNvSpPr>
                <a:spLocks noChangeArrowheads="1"/>
              </p:cNvSpPr>
              <p:nvPr/>
            </p:nvSpPr>
            <p:spPr bwMode="ltGray">
              <a:xfrm rot="-969272">
                <a:off x="1216" y="288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84" name="Rectangle 68"/>
              <p:cNvSpPr>
                <a:spLocks noChangeArrowheads="1"/>
              </p:cNvSpPr>
              <p:nvPr/>
            </p:nvSpPr>
            <p:spPr bwMode="ltGray">
              <a:xfrm rot="-806259">
                <a:off x="1219" y="29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85" name="Rectangle 69"/>
              <p:cNvSpPr>
                <a:spLocks noChangeArrowheads="1"/>
              </p:cNvSpPr>
              <p:nvPr/>
            </p:nvSpPr>
            <p:spPr bwMode="ltGray">
              <a:xfrm rot="-1543941">
                <a:off x="1165" y="272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86" name="Rectangle 70"/>
              <p:cNvSpPr>
                <a:spLocks noChangeArrowheads="1"/>
              </p:cNvSpPr>
              <p:nvPr/>
            </p:nvSpPr>
            <p:spPr bwMode="ltGray">
              <a:xfrm rot="-1341953">
                <a:off x="1176" y="2752"/>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87" name="Rectangle 71"/>
              <p:cNvSpPr>
                <a:spLocks noChangeArrowheads="1"/>
              </p:cNvSpPr>
              <p:nvPr/>
            </p:nvSpPr>
            <p:spPr bwMode="ltGray">
              <a:xfrm rot="-1341953">
                <a:off x="1184" y="277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88" name="Rectangle 72"/>
              <p:cNvSpPr>
                <a:spLocks noChangeArrowheads="1"/>
              </p:cNvSpPr>
              <p:nvPr/>
            </p:nvSpPr>
            <p:spPr bwMode="ltGray">
              <a:xfrm rot="-1341953">
                <a:off x="1194" y="279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89" name="Rectangle 73"/>
              <p:cNvSpPr>
                <a:spLocks noChangeArrowheads="1"/>
              </p:cNvSpPr>
              <p:nvPr/>
            </p:nvSpPr>
            <p:spPr bwMode="ltGray">
              <a:xfrm rot="-1928746">
                <a:off x="1101" y="262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90" name="Rectangle 74"/>
              <p:cNvSpPr>
                <a:spLocks noChangeArrowheads="1"/>
              </p:cNvSpPr>
              <p:nvPr/>
            </p:nvSpPr>
            <p:spPr bwMode="ltGray">
              <a:xfrm rot="-1844175">
                <a:off x="1114" y="264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91" name="Rectangle 75"/>
              <p:cNvSpPr>
                <a:spLocks noChangeArrowheads="1"/>
              </p:cNvSpPr>
              <p:nvPr/>
            </p:nvSpPr>
            <p:spPr bwMode="ltGray">
              <a:xfrm rot="-1752383">
                <a:off x="1129" y="266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92" name="Rectangle 76"/>
              <p:cNvSpPr>
                <a:spLocks noChangeArrowheads="1"/>
              </p:cNvSpPr>
              <p:nvPr/>
            </p:nvSpPr>
            <p:spPr bwMode="ltGray">
              <a:xfrm rot="-1752383">
                <a:off x="1142" y="268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93" name="Rectangle 77"/>
              <p:cNvSpPr>
                <a:spLocks noChangeArrowheads="1"/>
              </p:cNvSpPr>
              <p:nvPr/>
            </p:nvSpPr>
            <p:spPr bwMode="ltGray">
              <a:xfrm rot="-2466736">
                <a:off x="1014" y="253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94" name="Rectangle 78"/>
              <p:cNvSpPr>
                <a:spLocks noChangeArrowheads="1"/>
              </p:cNvSpPr>
              <p:nvPr/>
            </p:nvSpPr>
            <p:spPr bwMode="ltGray">
              <a:xfrm rot="-2466736">
                <a:off x="1035" y="255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95" name="Rectangle 79"/>
              <p:cNvSpPr>
                <a:spLocks noChangeArrowheads="1"/>
              </p:cNvSpPr>
              <p:nvPr/>
            </p:nvSpPr>
            <p:spPr bwMode="ltGray">
              <a:xfrm rot="-2466736">
                <a:off x="1050" y="257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96" name="Rectangle 80"/>
              <p:cNvSpPr>
                <a:spLocks noChangeArrowheads="1"/>
              </p:cNvSpPr>
              <p:nvPr/>
            </p:nvSpPr>
            <p:spPr bwMode="ltGray">
              <a:xfrm rot="-2342866">
                <a:off x="1068" y="2590"/>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05" name="Freeform 81"/>
              <p:cNvSpPr/>
              <p:nvPr userDrawn="1"/>
            </p:nvSpPr>
            <p:spPr>
              <a:xfrm>
                <a:off x="486" y="2563"/>
                <a:ext cx="180" cy="151"/>
              </a:xfrm>
              <a:custGeom>
                <a:avLst/>
                <a:gdLst/>
                <a:ahLst/>
                <a:cxnLst>
                  <a:cxn ang="0">
                    <a:pos x="0" y="144"/>
                  </a:cxn>
                  <a:cxn ang="0">
                    <a:pos x="28" y="147"/>
                  </a:cxn>
                  <a:cxn ang="0">
                    <a:pos x="64" y="46"/>
                  </a:cxn>
                  <a:cxn ang="0">
                    <a:pos x="94" y="151"/>
                  </a:cxn>
                  <a:cxn ang="0">
                    <a:pos x="129" y="151"/>
                  </a:cxn>
                  <a:cxn ang="0">
                    <a:pos x="180" y="9"/>
                  </a:cxn>
                  <a:cxn ang="0">
                    <a:pos x="148" y="10"/>
                  </a:cxn>
                  <a:cxn ang="0">
                    <a:pos x="112" y="112"/>
                  </a:cxn>
                  <a:cxn ang="0">
                    <a:pos x="79" y="0"/>
                  </a:cxn>
                  <a:cxn ang="0">
                    <a:pos x="48" y="0"/>
                  </a:cxn>
                  <a:cxn ang="0">
                    <a:pos x="0" y="144"/>
                  </a:cxn>
                </a:cxnLst>
                <a:rect l="0" t="0" r="0" b="0"/>
                <a:pathLst>
                  <a:path w="180" h="151">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bg2"/>
              </a:solidFill>
              <a:ln w="9525">
                <a:noFill/>
              </a:ln>
            </p:spPr>
            <p:txBody>
              <a:bodyPr/>
              <a:lstStyle/>
              <a:p>
                <a:endParaRPr lang="zh-CN" altLang="en-US"/>
              </a:p>
            </p:txBody>
          </p:sp>
          <p:sp>
            <p:nvSpPr>
              <p:cNvPr id="1098" name="Rectangle 82"/>
              <p:cNvSpPr>
                <a:spLocks noChangeArrowheads="1"/>
              </p:cNvSpPr>
              <p:nvPr/>
            </p:nvSpPr>
            <p:spPr bwMode="ltGray">
              <a:xfrm rot="6575641">
                <a:off x="-217" y="3138"/>
                <a:ext cx="122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99" name="Rectangle 83"/>
              <p:cNvSpPr>
                <a:spLocks noChangeArrowheads="1"/>
              </p:cNvSpPr>
              <p:nvPr/>
            </p:nvSpPr>
            <p:spPr bwMode="ltGray">
              <a:xfrm rot="238799">
                <a:off x="4" y="3146"/>
                <a:ext cx="103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00" name="Rectangle 84"/>
              <p:cNvSpPr>
                <a:spLocks noChangeArrowheads="1"/>
              </p:cNvSpPr>
              <p:nvPr/>
            </p:nvSpPr>
            <p:spPr bwMode="ltGray">
              <a:xfrm rot="-2957028">
                <a:off x="908" y="247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01" name="Rectangle 85"/>
              <p:cNvSpPr>
                <a:spLocks noChangeArrowheads="1"/>
              </p:cNvSpPr>
              <p:nvPr/>
            </p:nvSpPr>
            <p:spPr bwMode="ltGray">
              <a:xfrm rot="-2957028">
                <a:off x="931" y="248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02" name="Rectangle 86"/>
              <p:cNvSpPr>
                <a:spLocks noChangeArrowheads="1"/>
              </p:cNvSpPr>
              <p:nvPr/>
            </p:nvSpPr>
            <p:spPr bwMode="ltGray">
              <a:xfrm rot="-2957028">
                <a:off x="954" y="249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03" name="Rectangle 87"/>
              <p:cNvSpPr>
                <a:spLocks noChangeArrowheads="1"/>
              </p:cNvSpPr>
              <p:nvPr/>
            </p:nvSpPr>
            <p:spPr bwMode="ltGray">
              <a:xfrm rot="-2661033">
                <a:off x="974" y="2509"/>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04" name="Rectangle 88"/>
              <p:cNvSpPr>
                <a:spLocks noChangeArrowheads="1"/>
              </p:cNvSpPr>
              <p:nvPr/>
            </p:nvSpPr>
            <p:spPr bwMode="ltGray">
              <a:xfrm rot="-3638503">
                <a:off x="789" y="242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 name="Rectangle 89"/>
              <p:cNvSpPr>
                <a:spLocks noChangeArrowheads="1"/>
              </p:cNvSpPr>
              <p:nvPr/>
            </p:nvSpPr>
            <p:spPr bwMode="ltGray">
              <a:xfrm rot="-3638503">
                <a:off x="816" y="243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06" name="Rectangle 90"/>
              <p:cNvSpPr>
                <a:spLocks noChangeArrowheads="1"/>
              </p:cNvSpPr>
              <p:nvPr/>
            </p:nvSpPr>
            <p:spPr bwMode="ltGray">
              <a:xfrm rot="-3514633">
                <a:off x="838" y="2441"/>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07" name="Rectangle 91"/>
              <p:cNvSpPr>
                <a:spLocks noChangeArrowheads="1"/>
              </p:cNvSpPr>
              <p:nvPr/>
            </p:nvSpPr>
            <p:spPr bwMode="ltGray">
              <a:xfrm rot="-3220799">
                <a:off x="863" y="245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08" name="Rectangle 92"/>
              <p:cNvSpPr>
                <a:spLocks noChangeArrowheads="1"/>
              </p:cNvSpPr>
              <p:nvPr/>
            </p:nvSpPr>
            <p:spPr bwMode="ltGray">
              <a:xfrm rot="-4338250">
                <a:off x="650" y="239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09" name="Rectangle 93"/>
              <p:cNvSpPr>
                <a:spLocks noChangeArrowheads="1"/>
              </p:cNvSpPr>
              <p:nvPr/>
            </p:nvSpPr>
            <p:spPr bwMode="ltGray">
              <a:xfrm rot="-4250359">
                <a:off x="678" y="2402"/>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10" name="Rectangle 94"/>
              <p:cNvSpPr>
                <a:spLocks noChangeArrowheads="1"/>
              </p:cNvSpPr>
              <p:nvPr/>
            </p:nvSpPr>
            <p:spPr bwMode="ltGray">
              <a:xfrm rot="-4250359">
                <a:off x="708" y="2407"/>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11" name="Rectangle 95"/>
              <p:cNvSpPr>
                <a:spLocks noChangeArrowheads="1"/>
              </p:cNvSpPr>
              <p:nvPr/>
            </p:nvSpPr>
            <p:spPr bwMode="ltGray">
              <a:xfrm rot="-3989246">
                <a:off x="738" y="2411"/>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12" name="Rectangle 96"/>
              <p:cNvSpPr>
                <a:spLocks noChangeArrowheads="1"/>
              </p:cNvSpPr>
              <p:nvPr/>
            </p:nvSpPr>
            <p:spPr bwMode="ltGray">
              <a:xfrm rot="-4862215">
                <a:off x="504" y="239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13" name="Rectangle 97"/>
              <p:cNvSpPr>
                <a:spLocks noChangeArrowheads="1"/>
              </p:cNvSpPr>
              <p:nvPr/>
            </p:nvSpPr>
            <p:spPr bwMode="ltGray">
              <a:xfrm rot="-4673370">
                <a:off x="534" y="239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14" name="Rectangle 98"/>
              <p:cNvSpPr>
                <a:spLocks noChangeArrowheads="1"/>
              </p:cNvSpPr>
              <p:nvPr/>
            </p:nvSpPr>
            <p:spPr bwMode="ltGray">
              <a:xfrm rot="-4646721">
                <a:off x="564" y="239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15" name="Rectangle 99"/>
              <p:cNvSpPr>
                <a:spLocks noChangeArrowheads="1"/>
              </p:cNvSpPr>
              <p:nvPr/>
            </p:nvSpPr>
            <p:spPr bwMode="ltGray">
              <a:xfrm rot="-4580623">
                <a:off x="595" y="2391"/>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16" name="Rectangle 100"/>
              <p:cNvSpPr>
                <a:spLocks noChangeArrowheads="1"/>
              </p:cNvSpPr>
              <p:nvPr/>
            </p:nvSpPr>
            <p:spPr bwMode="ltGray">
              <a:xfrm rot="-5195129">
                <a:off x="356" y="241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17" name="Rectangle 101"/>
              <p:cNvSpPr>
                <a:spLocks noChangeArrowheads="1"/>
              </p:cNvSpPr>
              <p:nvPr/>
            </p:nvSpPr>
            <p:spPr bwMode="ltGray">
              <a:xfrm rot="-5360484">
                <a:off x="386" y="240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18" name="Rectangle 102"/>
              <p:cNvSpPr>
                <a:spLocks noChangeArrowheads="1"/>
              </p:cNvSpPr>
              <p:nvPr/>
            </p:nvSpPr>
            <p:spPr bwMode="ltGray">
              <a:xfrm rot="-5288939">
                <a:off x="419" y="240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19" name="Rectangle 103"/>
              <p:cNvSpPr>
                <a:spLocks noChangeArrowheads="1"/>
              </p:cNvSpPr>
              <p:nvPr/>
            </p:nvSpPr>
            <p:spPr bwMode="ltGray">
              <a:xfrm rot="-5164854">
                <a:off x="450" y="2400"/>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20" name="Rectangle 104"/>
              <p:cNvSpPr>
                <a:spLocks noChangeArrowheads="1"/>
              </p:cNvSpPr>
              <p:nvPr/>
            </p:nvSpPr>
            <p:spPr bwMode="ltGray">
              <a:xfrm rot="-6132163">
                <a:off x="207" y="245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21" name="Rectangle 105"/>
              <p:cNvSpPr>
                <a:spLocks noChangeArrowheads="1"/>
              </p:cNvSpPr>
              <p:nvPr/>
            </p:nvSpPr>
            <p:spPr bwMode="ltGray">
              <a:xfrm rot="-6220433">
                <a:off x="238" y="24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22" name="Rectangle 106"/>
              <p:cNvSpPr>
                <a:spLocks noChangeArrowheads="1"/>
              </p:cNvSpPr>
              <p:nvPr/>
            </p:nvSpPr>
            <p:spPr bwMode="ltGray">
              <a:xfrm rot="-6110943">
                <a:off x="267" y="243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23" name="Rectangle 107"/>
              <p:cNvSpPr>
                <a:spLocks noChangeArrowheads="1"/>
              </p:cNvSpPr>
              <p:nvPr/>
            </p:nvSpPr>
            <p:spPr bwMode="ltGray">
              <a:xfrm rot="-5919570">
                <a:off x="293" y="242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24" name="Rectangle 108"/>
              <p:cNvSpPr>
                <a:spLocks noChangeArrowheads="1"/>
              </p:cNvSpPr>
              <p:nvPr/>
            </p:nvSpPr>
            <p:spPr bwMode="ltGray">
              <a:xfrm rot="-7376291">
                <a:off x="6" y="2549"/>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25" name="Rectangle 109"/>
              <p:cNvSpPr>
                <a:spLocks noChangeArrowheads="1"/>
              </p:cNvSpPr>
              <p:nvPr/>
            </p:nvSpPr>
            <p:spPr bwMode="ltGray">
              <a:xfrm rot="-7168347">
                <a:off x="65" y="2517"/>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26" name="Rectangle 110"/>
              <p:cNvSpPr>
                <a:spLocks noChangeArrowheads="1"/>
              </p:cNvSpPr>
              <p:nvPr/>
            </p:nvSpPr>
            <p:spPr bwMode="ltGray">
              <a:xfrm rot="-6802416">
                <a:off x="93" y="250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27" name="Rectangle 111"/>
              <p:cNvSpPr>
                <a:spLocks noChangeArrowheads="1"/>
              </p:cNvSpPr>
              <p:nvPr/>
            </p:nvSpPr>
            <p:spPr bwMode="ltGray">
              <a:xfrm rot="-6802416">
                <a:off x="120" y="249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28" name="Rectangle 112"/>
              <p:cNvSpPr>
                <a:spLocks noChangeArrowheads="1"/>
              </p:cNvSpPr>
              <p:nvPr/>
            </p:nvSpPr>
            <p:spPr bwMode="ltGray">
              <a:xfrm rot="-6457704">
                <a:off x="151" y="247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29" name="Rectangle 113"/>
              <p:cNvSpPr>
                <a:spLocks noChangeArrowheads="1"/>
              </p:cNvSpPr>
              <p:nvPr/>
            </p:nvSpPr>
            <p:spPr bwMode="ltGray">
              <a:xfrm rot="-1876771">
                <a:off x="0" y="336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30" name="Rectangle 114"/>
              <p:cNvSpPr>
                <a:spLocks noChangeArrowheads="1"/>
              </p:cNvSpPr>
              <p:nvPr/>
            </p:nvSpPr>
            <p:spPr bwMode="ltGray">
              <a:xfrm rot="3283992">
                <a:off x="511" y="347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31" name="Rectangle 115"/>
              <p:cNvSpPr>
                <a:spLocks noChangeArrowheads="1"/>
              </p:cNvSpPr>
              <p:nvPr/>
            </p:nvSpPr>
            <p:spPr bwMode="ltGray">
              <a:xfrm rot="3283992">
                <a:off x="35" y="279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32" name="Rectangle 116"/>
              <p:cNvSpPr>
                <a:spLocks noChangeArrowheads="1"/>
              </p:cNvSpPr>
              <p:nvPr/>
            </p:nvSpPr>
            <p:spPr bwMode="ltGray">
              <a:xfrm rot="-1876771">
                <a:off x="700" y="2851"/>
                <a:ext cx="31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33" name="Rectangle 117"/>
              <p:cNvSpPr>
                <a:spLocks noChangeArrowheads="1"/>
              </p:cNvSpPr>
              <p:nvPr/>
            </p:nvSpPr>
            <p:spPr bwMode="ltGray">
              <a:xfrm rot="5908516">
                <a:off x="200" y="3915"/>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34" name="Rectangle 118"/>
              <p:cNvSpPr>
                <a:spLocks noChangeArrowheads="1"/>
              </p:cNvSpPr>
              <p:nvPr/>
            </p:nvSpPr>
            <p:spPr bwMode="ltGray">
              <a:xfrm rot="6683973">
                <a:off x="45" y="3915"/>
                <a:ext cx="144"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35" name="Rectangle 119"/>
              <p:cNvSpPr>
                <a:spLocks noChangeArrowheads="1"/>
              </p:cNvSpPr>
              <p:nvPr/>
            </p:nvSpPr>
            <p:spPr bwMode="ltGray">
              <a:xfrm rot="5245609">
                <a:off x="361" y="389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36" name="Rectangle 120"/>
              <p:cNvSpPr>
                <a:spLocks noChangeArrowheads="1"/>
              </p:cNvSpPr>
              <p:nvPr/>
            </p:nvSpPr>
            <p:spPr bwMode="ltGray">
              <a:xfrm rot="4500520">
                <a:off x="522" y="3847"/>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37" name="Rectangle 121"/>
              <p:cNvSpPr>
                <a:spLocks noChangeArrowheads="1"/>
              </p:cNvSpPr>
              <p:nvPr/>
            </p:nvSpPr>
            <p:spPr bwMode="ltGray">
              <a:xfrm rot="3805227">
                <a:off x="670" y="377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38" name="Rectangle 122"/>
              <p:cNvSpPr>
                <a:spLocks noChangeArrowheads="1"/>
              </p:cNvSpPr>
              <p:nvPr/>
            </p:nvSpPr>
            <p:spPr bwMode="ltGray">
              <a:xfrm rot="3060138">
                <a:off x="813" y="368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39" name="Rectangle 123"/>
              <p:cNvSpPr>
                <a:spLocks noChangeArrowheads="1"/>
              </p:cNvSpPr>
              <p:nvPr/>
            </p:nvSpPr>
            <p:spPr bwMode="ltGray">
              <a:xfrm rot="2090281">
                <a:off x="938" y="3582"/>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40" name="Rectangle 124"/>
              <p:cNvSpPr>
                <a:spLocks noChangeArrowheads="1"/>
              </p:cNvSpPr>
              <p:nvPr/>
            </p:nvSpPr>
            <p:spPr bwMode="ltGray">
              <a:xfrm rot="-7168347">
                <a:off x="-18" y="2506"/>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41" name="Rectangle 125"/>
              <p:cNvSpPr>
                <a:spLocks noChangeArrowheads="1"/>
              </p:cNvSpPr>
              <p:nvPr/>
            </p:nvSpPr>
            <p:spPr bwMode="ltGray">
              <a:xfrm rot="-6406501">
                <a:off x="136" y="243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42" name="Rectangle 126"/>
              <p:cNvSpPr>
                <a:spLocks noChangeArrowheads="1"/>
              </p:cNvSpPr>
              <p:nvPr/>
            </p:nvSpPr>
            <p:spPr bwMode="ltGray">
              <a:xfrm rot="-4970620">
                <a:off x="447" y="2364"/>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43" name="Rectangle 127"/>
              <p:cNvSpPr>
                <a:spLocks noChangeArrowheads="1"/>
              </p:cNvSpPr>
              <p:nvPr/>
            </p:nvSpPr>
            <p:spPr bwMode="ltGray">
              <a:xfrm rot="-4298502">
                <a:off x="597" y="2360"/>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44" name="Rectangle 128"/>
              <p:cNvSpPr>
                <a:spLocks noChangeArrowheads="1"/>
              </p:cNvSpPr>
              <p:nvPr/>
            </p:nvSpPr>
            <p:spPr bwMode="ltGray">
              <a:xfrm rot="-3676305">
                <a:off x="740" y="2386"/>
                <a:ext cx="15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45" name="Rectangle 129"/>
              <p:cNvSpPr>
                <a:spLocks noChangeArrowheads="1"/>
              </p:cNvSpPr>
              <p:nvPr/>
            </p:nvSpPr>
            <p:spPr bwMode="ltGray">
              <a:xfrm rot="-3188616">
                <a:off x="870" y="24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46" name="Rectangle 130"/>
              <p:cNvSpPr>
                <a:spLocks noChangeArrowheads="1"/>
              </p:cNvSpPr>
              <p:nvPr/>
            </p:nvSpPr>
            <p:spPr bwMode="ltGray">
              <a:xfrm rot="-2610246">
                <a:off x="984" y="2497"/>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47" name="Rectangle 131"/>
              <p:cNvSpPr>
                <a:spLocks noChangeArrowheads="1"/>
              </p:cNvSpPr>
              <p:nvPr/>
            </p:nvSpPr>
            <p:spPr bwMode="ltGray">
              <a:xfrm rot="-2190008">
                <a:off x="1075" y="2585"/>
                <a:ext cx="17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48" name="Rectangle 132"/>
              <p:cNvSpPr>
                <a:spLocks noChangeArrowheads="1"/>
              </p:cNvSpPr>
              <p:nvPr/>
            </p:nvSpPr>
            <p:spPr bwMode="ltGray">
              <a:xfrm rot="-1728558">
                <a:off x="1147" y="2688"/>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49" name="Rectangle 133"/>
              <p:cNvSpPr>
                <a:spLocks noChangeArrowheads="1"/>
              </p:cNvSpPr>
              <p:nvPr/>
            </p:nvSpPr>
            <p:spPr bwMode="ltGray">
              <a:xfrm rot="-1172118">
                <a:off x="1198" y="2805"/>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50" name="Rectangle 134"/>
              <p:cNvSpPr>
                <a:spLocks noChangeArrowheads="1"/>
              </p:cNvSpPr>
              <p:nvPr/>
            </p:nvSpPr>
            <p:spPr bwMode="ltGray">
              <a:xfrm rot="-753845">
                <a:off x="1218" y="29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51" name="Rectangle 135"/>
              <p:cNvSpPr>
                <a:spLocks noChangeArrowheads="1"/>
              </p:cNvSpPr>
              <p:nvPr/>
            </p:nvSpPr>
            <p:spPr bwMode="ltGray">
              <a:xfrm rot="-287823">
                <a:off x="1213" y="3066"/>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52" name="Rectangle 136"/>
              <p:cNvSpPr>
                <a:spLocks noChangeArrowheads="1"/>
              </p:cNvSpPr>
              <p:nvPr/>
            </p:nvSpPr>
            <p:spPr bwMode="ltGray">
              <a:xfrm rot="696741">
                <a:off x="1126" y="3337"/>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53" name="Rectangle 137"/>
              <p:cNvSpPr>
                <a:spLocks noChangeArrowheads="1"/>
              </p:cNvSpPr>
              <p:nvPr/>
            </p:nvSpPr>
            <p:spPr bwMode="ltGray">
              <a:xfrm rot="1529990">
                <a:off x="1041" y="3465"/>
                <a:ext cx="14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62" name="Freeform 138"/>
              <p:cNvSpPr/>
              <p:nvPr userDrawn="1"/>
            </p:nvSpPr>
            <p:spPr>
              <a:xfrm>
                <a:off x="850" y="3136"/>
                <a:ext cx="204" cy="120"/>
              </a:xfrm>
              <a:custGeom>
                <a:avLst/>
                <a:gdLst/>
                <a:ahLst/>
                <a:cxnLst>
                  <a:cxn ang="0">
                    <a:pos x="168" y="120"/>
                  </a:cxn>
                  <a:cxn ang="0">
                    <a:pos x="204" y="12"/>
                  </a:cxn>
                  <a:cxn ang="0">
                    <a:pos x="42" y="0"/>
                  </a:cxn>
                  <a:cxn ang="0">
                    <a:pos x="0" y="108"/>
                  </a:cxn>
                  <a:cxn ang="0">
                    <a:pos x="30" y="114"/>
                  </a:cxn>
                  <a:cxn ang="0">
                    <a:pos x="60" y="30"/>
                  </a:cxn>
                  <a:cxn ang="0">
                    <a:pos x="102" y="36"/>
                  </a:cxn>
                  <a:cxn ang="0">
                    <a:pos x="78" y="108"/>
                  </a:cxn>
                  <a:cxn ang="0">
                    <a:pos x="102" y="108"/>
                  </a:cxn>
                  <a:cxn ang="0">
                    <a:pos x="132" y="36"/>
                  </a:cxn>
                  <a:cxn ang="0">
                    <a:pos x="162" y="36"/>
                  </a:cxn>
                  <a:cxn ang="0">
                    <a:pos x="138" y="114"/>
                  </a:cxn>
                  <a:cxn ang="0">
                    <a:pos x="168" y="120"/>
                  </a:cxn>
                </a:cxnLst>
                <a:rect l="0" t="0" r="0" b="0"/>
                <a:pathLst>
                  <a:path w="204" h="120">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bg2"/>
              </a:solidFill>
              <a:ln w="9525">
                <a:noFill/>
              </a:ln>
            </p:spPr>
            <p:txBody>
              <a:bodyPr/>
              <a:lstStyle/>
              <a:p>
                <a:endParaRPr lang="zh-CN" altLang="en-US"/>
              </a:p>
            </p:txBody>
          </p:sp>
          <p:sp>
            <p:nvSpPr>
              <p:cNvPr id="1163" name="Freeform 139"/>
              <p:cNvSpPr/>
              <p:nvPr userDrawn="1"/>
            </p:nvSpPr>
            <p:spPr>
              <a:xfrm>
                <a:off x="19" y="2722"/>
                <a:ext cx="90" cy="78"/>
              </a:xfrm>
              <a:custGeom>
                <a:avLst/>
                <a:gdLst/>
                <a:ahLst/>
                <a:cxnLst>
                  <a:cxn ang="0">
                    <a:pos x="66" y="36"/>
                  </a:cxn>
                  <a:cxn ang="0">
                    <a:pos x="66" y="36"/>
                  </a:cxn>
                  <a:cxn ang="0">
                    <a:pos x="18" y="24"/>
                  </a:cxn>
                  <a:cxn ang="0">
                    <a:pos x="0" y="30"/>
                  </a:cxn>
                  <a:cxn ang="0">
                    <a:pos x="36" y="78"/>
                  </a:cxn>
                  <a:cxn ang="0">
                    <a:pos x="48" y="72"/>
                  </a:cxn>
                  <a:cxn ang="0">
                    <a:pos x="24" y="36"/>
                  </a:cxn>
                  <a:cxn ang="0">
                    <a:pos x="24" y="36"/>
                  </a:cxn>
                  <a:cxn ang="0">
                    <a:pos x="72" y="54"/>
                  </a:cxn>
                  <a:cxn ang="0">
                    <a:pos x="90" y="42"/>
                  </a:cxn>
                  <a:cxn ang="0">
                    <a:pos x="54" y="0"/>
                  </a:cxn>
                  <a:cxn ang="0">
                    <a:pos x="42" y="6"/>
                  </a:cxn>
                  <a:cxn ang="0">
                    <a:pos x="66" y="36"/>
                  </a:cxn>
                </a:cxnLst>
                <a:rect l="0" t="0" r="0" b="0"/>
                <a:pathLst>
                  <a:path w="90" h="78">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bg2"/>
              </a:solidFill>
              <a:ln w="9525">
                <a:noFill/>
              </a:ln>
            </p:spPr>
            <p:txBody>
              <a:bodyPr/>
              <a:lstStyle/>
              <a:p>
                <a:endParaRPr lang="zh-CN" altLang="en-US"/>
              </a:p>
            </p:txBody>
          </p:sp>
          <p:sp>
            <p:nvSpPr>
              <p:cNvPr id="1164" name="Freeform 140"/>
              <p:cNvSpPr/>
              <p:nvPr userDrawn="1"/>
            </p:nvSpPr>
            <p:spPr>
              <a:xfrm>
                <a:off x="97" y="2651"/>
                <a:ext cx="101" cy="89"/>
              </a:xfrm>
              <a:custGeom>
                <a:avLst/>
                <a:gdLst/>
                <a:ahLst/>
                <a:cxnLst>
                  <a:cxn ang="0">
                    <a:pos x="54" y="89"/>
                  </a:cxn>
                  <a:cxn ang="0">
                    <a:pos x="65" y="83"/>
                  </a:cxn>
                  <a:cxn ang="0">
                    <a:pos x="48" y="35"/>
                  </a:cxn>
                  <a:cxn ang="0">
                    <a:pos x="89" y="65"/>
                  </a:cxn>
                  <a:cxn ang="0">
                    <a:pos x="101" y="59"/>
                  </a:cxn>
                  <a:cxn ang="0">
                    <a:pos x="83" y="0"/>
                  </a:cxn>
                  <a:cxn ang="0">
                    <a:pos x="71" y="12"/>
                  </a:cxn>
                  <a:cxn ang="0">
                    <a:pos x="83" y="41"/>
                  </a:cxn>
                  <a:cxn ang="0">
                    <a:pos x="48" y="23"/>
                  </a:cxn>
                  <a:cxn ang="0">
                    <a:pos x="36" y="29"/>
                  </a:cxn>
                  <a:cxn ang="0">
                    <a:pos x="45" y="68"/>
                  </a:cxn>
                  <a:cxn ang="0">
                    <a:pos x="18" y="41"/>
                  </a:cxn>
                  <a:cxn ang="0">
                    <a:pos x="0" y="53"/>
                  </a:cxn>
                  <a:cxn ang="0">
                    <a:pos x="54" y="89"/>
                  </a:cxn>
                </a:cxnLst>
                <a:rect l="0" t="0" r="0" b="0"/>
                <a:pathLst>
                  <a:path w="101" h="89">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bg2"/>
              </a:solidFill>
              <a:ln w="9525">
                <a:noFill/>
              </a:ln>
            </p:spPr>
            <p:txBody>
              <a:bodyPr/>
              <a:lstStyle/>
              <a:p>
                <a:endParaRPr lang="zh-CN" altLang="en-US"/>
              </a:p>
            </p:txBody>
          </p:sp>
          <p:sp>
            <p:nvSpPr>
              <p:cNvPr id="1165" name="Freeform 141"/>
              <p:cNvSpPr/>
              <p:nvPr userDrawn="1"/>
            </p:nvSpPr>
            <p:spPr>
              <a:xfrm>
                <a:off x="677" y="3502"/>
                <a:ext cx="83" cy="78"/>
              </a:xfrm>
              <a:custGeom>
                <a:avLst/>
                <a:gdLst/>
                <a:ahLst/>
                <a:cxnLst>
                  <a:cxn ang="0">
                    <a:pos x="36" y="78"/>
                  </a:cxn>
                  <a:cxn ang="0">
                    <a:pos x="83" y="48"/>
                  </a:cxn>
                  <a:cxn ang="0">
                    <a:pos x="54" y="0"/>
                  </a:cxn>
                  <a:cxn ang="0">
                    <a:pos x="0" y="30"/>
                  </a:cxn>
                  <a:cxn ang="0">
                    <a:pos x="6" y="36"/>
                  </a:cxn>
                  <a:cxn ang="0">
                    <a:pos x="42" y="18"/>
                  </a:cxn>
                  <a:cxn ang="0">
                    <a:pos x="54" y="30"/>
                  </a:cxn>
                  <a:cxn ang="0">
                    <a:pos x="24" y="48"/>
                  </a:cxn>
                  <a:cxn ang="0">
                    <a:pos x="30" y="54"/>
                  </a:cxn>
                  <a:cxn ang="0">
                    <a:pos x="60" y="36"/>
                  </a:cxn>
                  <a:cxn ang="0">
                    <a:pos x="66" y="48"/>
                  </a:cxn>
                  <a:cxn ang="0">
                    <a:pos x="30" y="66"/>
                  </a:cxn>
                  <a:cxn ang="0">
                    <a:pos x="36" y="78"/>
                  </a:cxn>
                </a:cxnLst>
                <a:rect l="0" t="0" r="0" b="0"/>
                <a:pathLst>
                  <a:path w="83" h="78">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bg2"/>
              </a:solidFill>
              <a:ln w="9525">
                <a:noFill/>
              </a:ln>
            </p:spPr>
            <p:txBody>
              <a:bodyPr/>
              <a:lstStyle/>
              <a:p>
                <a:endParaRPr lang="zh-CN" altLang="en-US"/>
              </a:p>
            </p:txBody>
          </p:sp>
          <p:sp>
            <p:nvSpPr>
              <p:cNvPr id="1166" name="Freeform 142"/>
              <p:cNvSpPr/>
              <p:nvPr userDrawn="1"/>
            </p:nvSpPr>
            <p:spPr>
              <a:xfrm>
                <a:off x="940" y="2782"/>
                <a:ext cx="90" cy="72"/>
              </a:xfrm>
              <a:custGeom>
                <a:avLst/>
                <a:gdLst/>
                <a:ahLst/>
                <a:cxnLst>
                  <a:cxn ang="0">
                    <a:pos x="90" y="30"/>
                  </a:cxn>
                  <a:cxn ang="0">
                    <a:pos x="66" y="0"/>
                  </a:cxn>
                  <a:cxn ang="0">
                    <a:pos x="0" y="36"/>
                  </a:cxn>
                  <a:cxn ang="0">
                    <a:pos x="24" y="72"/>
                  </a:cxn>
                  <a:cxn ang="0">
                    <a:pos x="36" y="66"/>
                  </a:cxn>
                  <a:cxn ang="0">
                    <a:pos x="18" y="42"/>
                  </a:cxn>
                  <a:cxn ang="0">
                    <a:pos x="36" y="30"/>
                  </a:cxn>
                  <a:cxn ang="0">
                    <a:pos x="54" y="54"/>
                  </a:cxn>
                  <a:cxn ang="0">
                    <a:pos x="60" y="48"/>
                  </a:cxn>
                  <a:cxn ang="0">
                    <a:pos x="48" y="24"/>
                  </a:cxn>
                  <a:cxn ang="0">
                    <a:pos x="60" y="12"/>
                  </a:cxn>
                  <a:cxn ang="0">
                    <a:pos x="78" y="42"/>
                  </a:cxn>
                  <a:cxn ang="0">
                    <a:pos x="90" y="30"/>
                  </a:cxn>
                </a:cxnLst>
                <a:rect l="0" t="0" r="0" b="0"/>
                <a:pathLst>
                  <a:path w="90" h="72">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bg2"/>
              </a:solidFill>
              <a:ln w="9525">
                <a:noFill/>
              </a:ln>
            </p:spPr>
            <p:txBody>
              <a:bodyPr/>
              <a:lstStyle/>
              <a:p>
                <a:endParaRPr lang="zh-CN" altLang="en-US"/>
              </a:p>
            </p:txBody>
          </p:sp>
          <p:sp>
            <p:nvSpPr>
              <p:cNvPr id="1167" name="Freeform 143"/>
              <p:cNvSpPr/>
              <p:nvPr userDrawn="1"/>
            </p:nvSpPr>
            <p:spPr>
              <a:xfrm>
                <a:off x="898" y="2716"/>
                <a:ext cx="90" cy="84"/>
              </a:xfrm>
              <a:custGeom>
                <a:avLst/>
                <a:gdLst/>
                <a:ahLst/>
                <a:cxnLst>
                  <a:cxn ang="0">
                    <a:pos x="42" y="60"/>
                  </a:cxn>
                  <a:cxn ang="0">
                    <a:pos x="42" y="60"/>
                  </a:cxn>
                  <a:cxn ang="0">
                    <a:pos x="72" y="12"/>
                  </a:cxn>
                  <a:cxn ang="0">
                    <a:pos x="66" y="0"/>
                  </a:cxn>
                  <a:cxn ang="0">
                    <a:pos x="0" y="42"/>
                  </a:cxn>
                  <a:cxn ang="0">
                    <a:pos x="6" y="54"/>
                  </a:cxn>
                  <a:cxn ang="0">
                    <a:pos x="54" y="24"/>
                  </a:cxn>
                  <a:cxn ang="0">
                    <a:pos x="54" y="24"/>
                  </a:cxn>
                  <a:cxn ang="0">
                    <a:pos x="18" y="72"/>
                  </a:cxn>
                  <a:cxn ang="0">
                    <a:pos x="24" y="84"/>
                  </a:cxn>
                  <a:cxn ang="0">
                    <a:pos x="90" y="42"/>
                  </a:cxn>
                  <a:cxn ang="0">
                    <a:pos x="84" y="30"/>
                  </a:cxn>
                  <a:cxn ang="0">
                    <a:pos x="42" y="60"/>
                  </a:cxn>
                </a:cxnLst>
                <a:rect l="0" t="0" r="0" b="0"/>
                <a:pathLst>
                  <a:path w="90" h="84">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bg2"/>
              </a:solidFill>
              <a:ln w="9525">
                <a:noFill/>
              </a:ln>
            </p:spPr>
            <p:txBody>
              <a:bodyPr/>
              <a:lstStyle/>
              <a:p>
                <a:endParaRPr lang="zh-CN" altLang="en-US"/>
              </a:p>
            </p:txBody>
          </p:sp>
          <p:sp>
            <p:nvSpPr>
              <p:cNvPr id="1168" name="Freeform 144"/>
              <p:cNvSpPr/>
              <p:nvPr userDrawn="1"/>
            </p:nvSpPr>
            <p:spPr>
              <a:xfrm>
                <a:off x="7" y="3837"/>
                <a:ext cx="6" cy="12"/>
              </a:xfrm>
              <a:custGeom>
                <a:avLst/>
                <a:gdLst/>
                <a:ahLst/>
                <a:cxnLst>
                  <a:cxn ang="0">
                    <a:pos x="6" y="0"/>
                  </a:cxn>
                  <a:cxn ang="0">
                    <a:pos x="6" y="0"/>
                  </a:cxn>
                  <a:cxn ang="0">
                    <a:pos x="0" y="0"/>
                  </a:cxn>
                  <a:cxn ang="0">
                    <a:pos x="0" y="0"/>
                  </a:cxn>
                  <a:cxn ang="0">
                    <a:pos x="0" y="12"/>
                  </a:cxn>
                  <a:cxn ang="0">
                    <a:pos x="6" y="0"/>
                  </a:cxn>
                  <a:cxn ang="0">
                    <a:pos x="6" y="0"/>
                  </a:cxn>
                </a:cxnLst>
                <a:rect l="0" t="0" r="0" b="0"/>
                <a:pathLst>
                  <a:path w="6" h="12">
                    <a:moveTo>
                      <a:pt x="6" y="0"/>
                    </a:moveTo>
                    <a:lnTo>
                      <a:pt x="6" y="0"/>
                    </a:lnTo>
                    <a:lnTo>
                      <a:pt x="0" y="0"/>
                    </a:lnTo>
                    <a:lnTo>
                      <a:pt x="0" y="12"/>
                    </a:lnTo>
                    <a:lnTo>
                      <a:pt x="6" y="0"/>
                    </a:lnTo>
                    <a:close/>
                  </a:path>
                </a:pathLst>
              </a:custGeom>
              <a:solidFill>
                <a:schemeClr val="bg2"/>
              </a:solidFill>
              <a:ln w="9525">
                <a:noFill/>
              </a:ln>
            </p:spPr>
            <p:txBody>
              <a:bodyPr/>
              <a:lstStyle/>
              <a:p>
                <a:endParaRPr lang="zh-CN" altLang="en-US"/>
              </a:p>
            </p:txBody>
          </p:sp>
          <p:sp>
            <p:nvSpPr>
              <p:cNvPr id="1169" name="Freeform 145"/>
              <p:cNvSpPr/>
              <p:nvPr userDrawn="1"/>
            </p:nvSpPr>
            <p:spPr>
              <a:xfrm>
                <a:off x="7" y="2555"/>
                <a:ext cx="30" cy="48"/>
              </a:xfrm>
              <a:custGeom>
                <a:avLst/>
                <a:gdLst/>
                <a:ahLst/>
                <a:cxnLst>
                  <a:cxn ang="0">
                    <a:pos x="18" y="48"/>
                  </a:cxn>
                  <a:cxn ang="0">
                    <a:pos x="18" y="48"/>
                  </a:cxn>
                  <a:cxn ang="0">
                    <a:pos x="30" y="42"/>
                  </a:cxn>
                  <a:cxn ang="0">
                    <a:pos x="0" y="0"/>
                  </a:cxn>
                  <a:cxn ang="0">
                    <a:pos x="0" y="24"/>
                  </a:cxn>
                  <a:cxn ang="0">
                    <a:pos x="18" y="48"/>
                  </a:cxn>
                  <a:cxn ang="0">
                    <a:pos x="18" y="48"/>
                  </a:cxn>
                </a:cxnLst>
                <a:rect l="0" t="0" r="0" b="0"/>
                <a:pathLst>
                  <a:path w="30" h="48">
                    <a:moveTo>
                      <a:pt x="18" y="48"/>
                    </a:moveTo>
                    <a:lnTo>
                      <a:pt x="18" y="48"/>
                    </a:lnTo>
                    <a:lnTo>
                      <a:pt x="30" y="42"/>
                    </a:lnTo>
                    <a:lnTo>
                      <a:pt x="0" y="0"/>
                    </a:lnTo>
                    <a:lnTo>
                      <a:pt x="0" y="24"/>
                    </a:lnTo>
                    <a:lnTo>
                      <a:pt x="18" y="48"/>
                    </a:lnTo>
                    <a:close/>
                  </a:path>
                </a:pathLst>
              </a:custGeom>
              <a:solidFill>
                <a:schemeClr val="bg2"/>
              </a:solidFill>
              <a:ln w="9525">
                <a:noFill/>
              </a:ln>
            </p:spPr>
            <p:txBody>
              <a:bodyPr/>
              <a:lstStyle/>
              <a:p>
                <a:endParaRPr lang="zh-CN" altLang="en-US"/>
              </a:p>
            </p:txBody>
          </p:sp>
          <p:sp>
            <p:nvSpPr>
              <p:cNvPr id="1170" name="Freeform 146"/>
              <p:cNvSpPr/>
              <p:nvPr userDrawn="1"/>
            </p:nvSpPr>
            <p:spPr>
              <a:xfrm>
                <a:off x="7" y="3843"/>
                <a:ext cx="36" cy="66"/>
              </a:xfrm>
              <a:custGeom>
                <a:avLst/>
                <a:gdLst/>
                <a:ahLst/>
                <a:cxnLst>
                  <a:cxn ang="0">
                    <a:pos x="36" y="0"/>
                  </a:cxn>
                  <a:cxn ang="0">
                    <a:pos x="24" y="0"/>
                  </a:cxn>
                  <a:cxn ang="0">
                    <a:pos x="24" y="0"/>
                  </a:cxn>
                  <a:cxn ang="0">
                    <a:pos x="0" y="36"/>
                  </a:cxn>
                  <a:cxn ang="0">
                    <a:pos x="0" y="66"/>
                  </a:cxn>
                  <a:cxn ang="0">
                    <a:pos x="36" y="0"/>
                  </a:cxn>
                  <a:cxn ang="0">
                    <a:pos x="36" y="0"/>
                  </a:cxn>
                </a:cxnLst>
                <a:rect l="0" t="0" r="0" b="0"/>
                <a:pathLst>
                  <a:path w="36" h="66">
                    <a:moveTo>
                      <a:pt x="36" y="0"/>
                    </a:moveTo>
                    <a:lnTo>
                      <a:pt x="24" y="0"/>
                    </a:lnTo>
                    <a:lnTo>
                      <a:pt x="0" y="36"/>
                    </a:lnTo>
                    <a:lnTo>
                      <a:pt x="0" y="66"/>
                    </a:lnTo>
                    <a:lnTo>
                      <a:pt x="36" y="0"/>
                    </a:lnTo>
                    <a:close/>
                  </a:path>
                </a:pathLst>
              </a:custGeom>
              <a:solidFill>
                <a:schemeClr val="bg2"/>
              </a:solidFill>
              <a:ln w="9525">
                <a:noFill/>
              </a:ln>
            </p:spPr>
            <p:txBody>
              <a:bodyPr/>
              <a:lstStyle/>
              <a:p>
                <a:endParaRPr lang="zh-CN" altLang="en-US"/>
              </a:p>
            </p:txBody>
          </p:sp>
          <p:sp>
            <p:nvSpPr>
              <p:cNvPr id="11" name="Rectangle 147"/>
              <p:cNvSpPr>
                <a:spLocks noChangeArrowheads="1"/>
              </p:cNvSpPr>
              <p:nvPr/>
            </p:nvSpPr>
            <p:spPr bwMode="ltGray">
              <a:xfrm rot="244926">
                <a:off x="1177" y="3201"/>
                <a:ext cx="16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2" name="Rectangle 148"/>
              <p:cNvSpPr>
                <a:spLocks noChangeArrowheads="1"/>
              </p:cNvSpPr>
              <p:nvPr/>
            </p:nvSpPr>
            <p:spPr bwMode="ltGray">
              <a:xfrm rot="-5598588">
                <a:off x="290" y="2386"/>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73" name="Freeform 149"/>
              <p:cNvSpPr/>
              <p:nvPr userDrawn="1"/>
            </p:nvSpPr>
            <p:spPr>
              <a:xfrm>
                <a:off x="139" y="3573"/>
                <a:ext cx="144" cy="154"/>
              </a:xfrm>
              <a:custGeom>
                <a:avLst/>
                <a:gdLst/>
                <a:ahLst/>
                <a:cxnLst>
                  <a:cxn ang="0">
                    <a:pos x="0" y="102"/>
                  </a:cxn>
                  <a:cxn ang="0">
                    <a:pos x="59" y="154"/>
                  </a:cxn>
                  <a:cxn ang="0">
                    <a:pos x="117" y="120"/>
                  </a:cxn>
                  <a:cxn ang="0">
                    <a:pos x="62" y="55"/>
                  </a:cxn>
                  <a:cxn ang="0">
                    <a:pos x="104" y="34"/>
                  </a:cxn>
                  <a:cxn ang="0">
                    <a:pos x="117" y="53"/>
                  </a:cxn>
                  <a:cxn ang="0">
                    <a:pos x="141" y="47"/>
                  </a:cxn>
                  <a:cxn ang="0">
                    <a:pos x="97" y="2"/>
                  </a:cxn>
                  <a:cxn ang="0">
                    <a:pos x="36" y="33"/>
                  </a:cxn>
                  <a:cxn ang="0">
                    <a:pos x="90" y="107"/>
                  </a:cxn>
                  <a:cxn ang="0">
                    <a:pos x="28" y="101"/>
                  </a:cxn>
                  <a:cxn ang="0">
                    <a:pos x="0" y="102"/>
                  </a:cxn>
                </a:cxnLst>
                <a:rect l="0" t="0" r="0" b="0"/>
                <a:pathLst>
                  <a:path w="144" h="15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w="9525">
                <a:noFill/>
              </a:ln>
            </p:spPr>
            <p:txBody>
              <a:bodyPr/>
              <a:lstStyle/>
              <a:p>
                <a:endParaRPr lang="zh-CN" altLang="en-US"/>
              </a:p>
            </p:txBody>
          </p:sp>
          <p:sp>
            <p:nvSpPr>
              <p:cNvPr id="1174" name="Freeform 150"/>
              <p:cNvSpPr/>
              <p:nvPr userDrawn="1"/>
            </p:nvSpPr>
            <p:spPr>
              <a:xfrm rot="-2857037">
                <a:off x="617" y="3549"/>
                <a:ext cx="68" cy="69"/>
              </a:xfrm>
              <a:custGeom>
                <a:avLst/>
                <a:gdLst/>
                <a:ahLst/>
                <a:cxnLst>
                  <a:cxn ang="0">
                    <a:pos x="0" y="21"/>
                  </a:cxn>
                  <a:cxn ang="0">
                    <a:pos x="13" y="31"/>
                  </a:cxn>
                  <a:cxn ang="0">
                    <a:pos x="26" y="24"/>
                  </a:cxn>
                  <a:cxn ang="0">
                    <a:pos x="14" y="11"/>
                  </a:cxn>
                  <a:cxn ang="0">
                    <a:pos x="23" y="7"/>
                  </a:cxn>
                  <a:cxn ang="0">
                    <a:pos x="26" y="11"/>
                  </a:cxn>
                  <a:cxn ang="0">
                    <a:pos x="32" y="9"/>
                  </a:cxn>
                  <a:cxn ang="0">
                    <a:pos x="22" y="0"/>
                  </a:cxn>
                  <a:cxn ang="0">
                    <a:pos x="8" y="7"/>
                  </a:cxn>
                  <a:cxn ang="0">
                    <a:pos x="20" y="22"/>
                  </a:cxn>
                  <a:cxn ang="0">
                    <a:pos x="6" y="20"/>
                  </a:cxn>
                  <a:cxn ang="0">
                    <a:pos x="0" y="21"/>
                  </a:cxn>
                </a:cxnLst>
                <a:rect l="0" t="0" r="0" b="0"/>
                <a:pathLst>
                  <a:path w="144" h="15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w="9525">
                <a:noFill/>
              </a:ln>
            </p:spPr>
            <p:txBody>
              <a:bodyPr/>
              <a:lstStyle/>
              <a:p>
                <a:endParaRPr lang="zh-CN" altLang="en-US"/>
              </a:p>
            </p:txBody>
          </p:sp>
          <p:sp>
            <p:nvSpPr>
              <p:cNvPr id="94359" name="Freeform 151"/>
              <p:cNvSpPr/>
              <p:nvPr/>
            </p:nvSpPr>
            <p:spPr bwMode="ltGray">
              <a:xfrm>
                <a:off x="235" y="2503"/>
                <a:ext cx="348" cy="1272"/>
              </a:xfrm>
              <a:custGeom>
                <a:avLst/>
                <a:gdLst>
                  <a:gd name="T0" fmla="*/ 0 w 348"/>
                  <a:gd name="T1" fmla="*/ 0 h 1272"/>
                  <a:gd name="T2" fmla="*/ 287 w 348"/>
                  <a:gd name="T3" fmla="*/ 582 h 1272"/>
                  <a:gd name="T4" fmla="*/ 348 w 348"/>
                  <a:gd name="T5" fmla="*/ 1272 h 1272"/>
                  <a:gd name="T6" fmla="*/ 54 w 348"/>
                  <a:gd name="T7" fmla="*/ 676 h 1272"/>
                  <a:gd name="T8" fmla="*/ 0 w 348"/>
                  <a:gd name="T9" fmla="*/ 0 h 1272"/>
                </a:gdLst>
                <a:ahLst/>
                <a:cxnLst>
                  <a:cxn ang="0">
                    <a:pos x="T0" y="T1"/>
                  </a:cxn>
                  <a:cxn ang="0">
                    <a:pos x="T2" y="T3"/>
                  </a:cxn>
                  <a:cxn ang="0">
                    <a:pos x="T4" y="T5"/>
                  </a:cxn>
                  <a:cxn ang="0">
                    <a:pos x="T6" y="T7"/>
                  </a:cxn>
                  <a:cxn ang="0">
                    <a:pos x="T8" y="T9"/>
                  </a:cxn>
                </a:cxnLst>
                <a:rect l="0" t="0" r="r" b="b"/>
                <a:pathLst>
                  <a:path w="348" h="1272">
                    <a:moveTo>
                      <a:pt x="0" y="0"/>
                    </a:moveTo>
                    <a:lnTo>
                      <a:pt x="287" y="582"/>
                    </a:lnTo>
                    <a:lnTo>
                      <a:pt x="348" y="1272"/>
                    </a:lnTo>
                    <a:lnTo>
                      <a:pt x="54" y="676"/>
                    </a:lnTo>
                    <a:lnTo>
                      <a:pt x="0" y="0"/>
                    </a:lnTo>
                    <a:close/>
                  </a:path>
                </a:pathLst>
              </a:custGeom>
              <a:gradFill rotWithShape="0">
                <a:gsLst>
                  <a:gs pos="0">
                    <a:schemeClr val="bg2"/>
                  </a:gs>
                  <a:gs pos="100000">
                    <a:schemeClr val="bg2">
                      <a:gamma/>
                      <a:shade val="96863"/>
                      <a:invGamma/>
                    </a:schemeClr>
                  </a:gs>
                </a:gsLst>
                <a:lin ang="189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4360" name="Oval 152"/>
              <p:cNvSpPr>
                <a:spLocks noChangeArrowheads="1"/>
              </p:cNvSpPr>
              <p:nvPr/>
            </p:nvSpPr>
            <p:spPr bwMode="ltGray">
              <a:xfrm rot="-1684349">
                <a:off x="296" y="3047"/>
                <a:ext cx="221" cy="174"/>
              </a:xfrm>
              <a:prstGeom prst="ellipse">
                <a:avLst/>
              </a:prstGeom>
              <a:gradFill rotWithShape="0">
                <a:gsLst>
                  <a:gs pos="0">
                    <a:schemeClr val="bg2">
                      <a:gamma/>
                      <a:shade val="90980"/>
                      <a:invGamma/>
                    </a:schemeClr>
                  </a:gs>
                  <a:gs pos="50000">
                    <a:schemeClr val="bg2"/>
                  </a:gs>
                  <a:gs pos="100000">
                    <a:schemeClr val="bg2">
                      <a:gamma/>
                      <a:shade val="90980"/>
                      <a:invGamma/>
                    </a:schemeClr>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sp>
        <p:nvSpPr>
          <p:cNvPr id="94361" name="Rectangle 153"/>
          <p:cNvSpPr>
            <a:spLocks noGrp="1" noRot="1" noChangeArrowheads="1"/>
          </p:cNvSpPr>
          <p:nvPr>
            <p:ph type="title"/>
          </p:nvPr>
        </p:nvSpPr>
        <p:spPr bwMode="auto">
          <a:xfrm>
            <a:off x="301625" y="228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fontAlgn="base"/>
            <a:r>
              <a:rPr lang="zh-CN" altLang="en-US" strike="noStrike" noProof="1" smtClean="0"/>
              <a:t>单击此处编辑母版标题样式</a:t>
            </a:r>
          </a:p>
        </p:txBody>
      </p:sp>
      <p:sp>
        <p:nvSpPr>
          <p:cNvPr id="94362" name="Rectangle 154"/>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00" smtClean="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4363" name="Rectangle 15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00" smtClean="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4364" name="Rectangle 156"/>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a:latin typeface="Arial" panose="020B0604020202020204" pitchFamily="34" charset="0"/>
              </a:defRPr>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Tahoma" panose="020B0604030504040204" pitchFamily="34" charset="0"/>
            </a:endParaRPr>
          </a:p>
        </p:txBody>
      </p:sp>
      <p:sp>
        <p:nvSpPr>
          <p:cNvPr id="94365" name="Rectangle 157"/>
          <p:cNvSpPr>
            <a:spLocks noGrp="1" noRot="1" noChangeArrowheads="1"/>
          </p:cNvSpPr>
          <p:nvPr>
            <p:ph type="body" idx="1"/>
          </p:nvPr>
        </p:nvSpPr>
        <p:spPr bwMode="auto">
          <a:xfrm>
            <a:off x="301625" y="1600200"/>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80000"/>
        <a:buFont typeface="Arial" panose="020B0604020202020204" pitchFamily="34" charset="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Font typeface="Wingdings" panose="05000000000000000000" pitchFamily="2" charset="2"/>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80000"/>
        <a:buFont typeface="Arial" panose="020B0604020202020204" pitchFamily="34" charset="0"/>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e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brainyquote.com/quotes/authors/b/bill_gates.html"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Template" TargetMode="External"/><Relationship Id="rId2" Type="http://schemas.openxmlformats.org/officeDocument/2006/relationships/hyperlink" Target="http://en.wikipedia.org/wiki/Form" TargetMode="Externa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hyperlink" Target="http://en.wikipedia.org/wiki/Rule" TargetMode="External"/><Relationship Id="rId4" Type="http://schemas.openxmlformats.org/officeDocument/2006/relationships/hyperlink" Target="http://en.wikipedia.org/wiki/Mode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3.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4.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GIF"/><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GIF"/><Relationship Id="rId4" Type="http://schemas.openxmlformats.org/officeDocument/2006/relationships/image" Target="../media/image70.GIF"/></Relationships>
</file>

<file path=ppt/slides/_rels/slide35.xml.rels><?xml version="1.0" encoding="UTF-8" standalone="yes"?>
<Relationships xmlns="http://schemas.openxmlformats.org/package/2006/relationships"><Relationship Id="rId2" Type="http://schemas.openxmlformats.org/officeDocument/2006/relationships/hyperlink" Target="used%20video/face-&#20154;&#33080;.wmv"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slideLayout" Target="../slideLayouts/slideLayout7.xml"/><Relationship Id="rId7" Type="http://schemas.openxmlformats.org/officeDocument/2006/relationships/image" Target="../media/image76.jpeg"/><Relationship Id="rId2" Type="http://schemas.openxmlformats.org/officeDocument/2006/relationships/video" Target="file:///E:\&#39033;&#30446;\2012\&#22320;&#26041;&#39033;&#30446;\&#22522;&#30784;&#30740;&#31350;&#35745;&#21010;&#31572;&#36777;\Right%20PPT%202012%208\VideoJoiner120709210331.avi" TargetMode="External"/><Relationship Id="rId1" Type="http://schemas.microsoft.com/office/2007/relationships/media" Target="file:///E:\&#39033;&#30446;\2012\&#22320;&#26041;&#39033;&#30446;\&#22522;&#30784;&#30740;&#31350;&#35745;&#21010;&#31572;&#36777;\Right%20PPT%202012%208\VideoJoiner120709210331.avi" TargetMode="Externa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3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6.xml"/><Relationship Id="rId5" Type="http://schemas.openxmlformats.org/officeDocument/2006/relationships/image" Target="../media/image88.jpeg"/><Relationship Id="rId4" Type="http://schemas.openxmlformats.org/officeDocument/2006/relationships/image" Target="../media/image87.jpeg"/></Relationships>
</file>

<file path=ppt/slides/_rels/slide3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2.GIF"/><Relationship Id="rId4" Type="http://schemas.openxmlformats.org/officeDocument/2006/relationships/image" Target="../media/image101.jpeg"/></Relationships>
</file>

<file path=ppt/slides/_rels/slide4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4.jpeg"/><Relationship Id="rId7" Type="http://schemas.openxmlformats.org/officeDocument/2006/relationships/image" Target="../media/image128.jpeg"/><Relationship Id="rId2" Type="http://schemas.openxmlformats.org/officeDocument/2006/relationships/image" Target="../media/image123.jpeg"/><Relationship Id="rId1" Type="http://schemas.openxmlformats.org/officeDocument/2006/relationships/slideLayout" Target="../slideLayouts/slideLayout7.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jpeg"/></Relationships>
</file>

<file path=ppt/slides/_rels/slide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7.xml"/><Relationship Id="rId4" Type="http://schemas.openxmlformats.org/officeDocument/2006/relationships/image" Target="../media/image139.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44.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46.wmf"/><Relationship Id="rId5" Type="http://schemas.openxmlformats.org/officeDocument/2006/relationships/oleObject" Target="../embeddings/oleObject5.bin"/><Relationship Id="rId4" Type="http://schemas.openxmlformats.org/officeDocument/2006/relationships/image" Target="../media/image145.wmf"/></Relationships>
</file>

<file path=ppt/slides/_rels/slide8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GIF"/><Relationship Id="rId1" Type="http://schemas.openxmlformats.org/officeDocument/2006/relationships/slideLayout" Target="../slideLayouts/slideLayout2.xml"/><Relationship Id="rId4" Type="http://schemas.openxmlformats.org/officeDocument/2006/relationships/image" Target="../media/image151.jpe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0.jpeg"/><Relationship Id="rId4" Type="http://schemas.openxmlformats.org/officeDocument/2006/relationships/image" Target="../media/image9.emf"/></Relationships>
</file>

<file path=ppt/slides/_rels/slide90.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152.jpeg"/><Relationship Id="rId1" Type="http://schemas.openxmlformats.org/officeDocument/2006/relationships/slideLayout" Target="../slideLayouts/slideLayout2.xml"/><Relationship Id="rId5" Type="http://schemas.openxmlformats.org/officeDocument/2006/relationships/image" Target="../media/image155.jpeg"/><Relationship Id="rId4" Type="http://schemas.openxmlformats.org/officeDocument/2006/relationships/image" Target="../media/image154.GIF"/></Relationships>
</file>

<file path=ppt/slides/_rels/slide91.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9.jpeg"/><Relationship Id="rId7" Type="http://schemas.openxmlformats.org/officeDocument/2006/relationships/image" Target="../media/image163.jpeg"/><Relationship Id="rId2" Type="http://schemas.openxmlformats.org/officeDocument/2006/relationships/image" Target="../media/image158.jpeg"/><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161.jpeg"/><Relationship Id="rId4" Type="http://schemas.openxmlformats.org/officeDocument/2006/relationships/image" Target="../media/image16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txBox="1">
            <a:spLocks noGrp="1" noChangeArrowheads="1"/>
          </p:cNvSpPr>
          <p:nvPr>
            <p:ph type="dt" sz="half" idx="10"/>
          </p:nvPr>
        </p:nvSpPr>
        <p:spPr bwMode="auto">
          <a:xfrm>
            <a:off x="457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Dr. Ding Yuxin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Rectangle 5"/>
          <p:cNvSpPr txBox="1">
            <a:spLocks noGrp="1" noChangeArrowheads="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Rectangle 6"/>
          <p:cNvSpPr txBox="1">
            <a:spLocks noGrp="1" noChangeArrowheads="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1</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5124" name="Rectangle 2"/>
          <p:cNvSpPr/>
          <p:nvPr/>
        </p:nvSpPr>
        <p:spPr>
          <a:xfrm>
            <a:off x="4800600" y="0"/>
            <a:ext cx="4343400" cy="6858000"/>
          </a:xfrm>
          <a:prstGeom prst="rect">
            <a:avLst/>
          </a:prstGeom>
          <a:solidFill>
            <a:srgbClr val="CC0000"/>
          </a:solidFill>
          <a:ln w="9525">
            <a:noFill/>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sp>
        <p:nvSpPr>
          <p:cNvPr id="5125" name="Rectangle 3"/>
          <p:cNvSpPr/>
          <p:nvPr/>
        </p:nvSpPr>
        <p:spPr>
          <a:xfrm>
            <a:off x="0" y="0"/>
            <a:ext cx="4800600" cy="6858000"/>
          </a:xfrm>
          <a:prstGeom prst="rect">
            <a:avLst/>
          </a:prstGeom>
          <a:gradFill rotWithShape="0">
            <a:gsLst>
              <a:gs pos="0">
                <a:srgbClr val="FF3300"/>
              </a:gs>
              <a:gs pos="100000">
                <a:srgbClr val="FF9933"/>
              </a:gs>
            </a:gsLst>
            <a:lin ang="5400000" scaled="1"/>
            <a:tileRect/>
          </a:gradFill>
          <a:ln w="12700">
            <a:noFill/>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sp>
        <p:nvSpPr>
          <p:cNvPr id="67588" name="Rectangle 4"/>
          <p:cNvSpPr>
            <a:spLocks noGrp="1" noChangeArrowheads="1"/>
          </p:cNvSpPr>
          <p:nvPr>
            <p:ph type="ctrTitle" idx="4294967295"/>
          </p:nvPr>
        </p:nvSpPr>
        <p:spPr>
          <a:xfrm>
            <a:off x="4724400" y="304800"/>
            <a:ext cx="4267200" cy="6096000"/>
          </a:xfrm>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4800" b="1"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t>Pattern Classification</a:t>
            </a:r>
            <a:r>
              <a:rPr kumimoji="0" lang="en-US" altLang="en-US" sz="4400" b="0"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t/>
            </a:r>
            <a:br>
              <a:rPr kumimoji="0" lang="en-US" altLang="en-US" sz="4400" b="0"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br>
            <a:r>
              <a:rPr kumimoji="0" lang="en-US" altLang="en-US" sz="4400" b="0"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t/>
            </a:r>
            <a:br>
              <a:rPr kumimoji="0" lang="en-US" altLang="en-US" sz="4400" b="0"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br>
            <a:r>
              <a:rPr kumimoji="0" lang="en-US" altLang="en-US" sz="3600" b="0"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t/>
            </a:r>
            <a:br>
              <a:rPr kumimoji="0" lang="en-US" altLang="en-US" sz="3600" b="0"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br>
            <a:r>
              <a:rPr kumimoji="0" lang="en-US" altLang="en-US" sz="3600" b="0"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t/>
            </a:r>
            <a:br>
              <a:rPr kumimoji="0" lang="en-US" altLang="en-US" sz="3600" b="0"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br>
            <a:r>
              <a:rPr kumimoji="0" lang="en-US" altLang="en-US" sz="2400" b="1"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t>Pattern Classification (2nd ed)</a:t>
            </a:r>
            <a:r>
              <a:rPr kumimoji="0" lang="en-US" altLang="en-US" sz="2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Times New Roman" panose="02020603050405020304" pitchFamily="18" charset="0"/>
              </a:rPr>
              <a:t> </a:t>
            </a:r>
            <a:r>
              <a:rPr kumimoji="0" lang="en-US" altLang="en-US" sz="2400" b="0"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t>by R. O. Duda, P. E. Hart and D. G. Stork, John Wiley &amp; Sons, 2000</a:t>
            </a:r>
            <a:r>
              <a:rPr kumimoji="0" lang="en-US" altLang="en-US" sz="2400" b="1"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t> </a:t>
            </a:r>
            <a:br>
              <a:rPr kumimoji="0" lang="en-US" altLang="en-US" sz="2400" b="1" i="0" u="none" strike="noStrike" kern="0" cap="none" spc="0" normalizeH="0" baseline="0" noProof="0" smtClean="0">
                <a:ln>
                  <a:noFill/>
                </a:ln>
                <a:solidFill>
                  <a:srgbClr val="FFFF66"/>
                </a:solidFill>
                <a:effectLst>
                  <a:outerShdw blurRad="38100" dist="38100" dir="2700000" algn="tl">
                    <a:srgbClr val="000000"/>
                  </a:outerShdw>
                </a:effectLst>
                <a:uLnTx/>
                <a:uFillTx/>
                <a:latin typeface="+mj-lt"/>
                <a:ea typeface="+mj-ea"/>
                <a:cs typeface="Times New Roman" panose="02020603050405020304" pitchFamily="18" charset="0"/>
              </a:rPr>
            </a:br>
            <a:endParaRPr kumimoji="0" lang="en-US" altLang="en-US" sz="2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Times New Roman" panose="02020603050405020304" pitchFamily="18" charset="0"/>
            </a:endParaRPr>
          </a:p>
        </p:txBody>
      </p:sp>
      <p:pic>
        <p:nvPicPr>
          <p:cNvPr id="5127" name="Picture 5"/>
          <p:cNvPicPr>
            <a:picLocks noChangeAspect="1"/>
          </p:cNvPicPr>
          <p:nvPr/>
        </p:nvPicPr>
        <p:blipFill>
          <a:blip r:embed="rId2"/>
          <a:stretch>
            <a:fillRect/>
          </a:stretch>
        </p:blipFill>
        <p:spPr>
          <a:xfrm>
            <a:off x="250825" y="1268413"/>
            <a:ext cx="4381500" cy="4305300"/>
          </a:xfrm>
          <a:prstGeom prst="rect">
            <a:avLst/>
          </a:prstGeom>
          <a:noFill/>
          <a:ln w="9525">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3" name="内容占位符 2"/>
          <p:cNvSpPr>
            <a:spLocks noGrp="1"/>
          </p:cNvSpPr>
          <p:nvPr>
            <p:ph idx="1"/>
          </p:nvPr>
        </p:nvSpPr>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10</a:t>
            </a:fld>
            <a:endParaRPr lang="zh-CN" altLang="en-US" sz="1400" strike="noStrike" noProof="1">
              <a:effectLst>
                <a:outerShdw blurRad="38100" dist="38100" dir="2700000">
                  <a:srgbClr val="C0C0C0"/>
                </a:outerShdw>
              </a:effectLst>
              <a:latin typeface="Arial" panose="020B0604020202020204" pitchFamily="34" charset="0"/>
            </a:endParaRPr>
          </a:p>
        </p:txBody>
      </p:sp>
      <p:pic>
        <p:nvPicPr>
          <p:cNvPr id="14341" name="Picture 10" descr="crop"/>
          <p:cNvPicPr>
            <a:picLocks noChangeAspect="1"/>
          </p:cNvPicPr>
          <p:nvPr/>
        </p:nvPicPr>
        <p:blipFill>
          <a:blip r:embed="rId2"/>
          <a:stretch>
            <a:fillRect/>
          </a:stretch>
        </p:blipFill>
        <p:spPr>
          <a:xfrm>
            <a:off x="827088" y="1557338"/>
            <a:ext cx="10188575" cy="4910137"/>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rrowheads="1"/>
          </p:cNvSpPr>
          <p:nvPr>
            <p:ph type="title" sz="quarter"/>
          </p:nvPr>
        </p:nvSpPr>
        <p:spPr>
          <a:xfrm>
            <a:off x="762000" y="0"/>
            <a:ext cx="7793038" cy="9906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Cloud Patterns</a:t>
            </a:r>
          </a:p>
        </p:txBody>
      </p:sp>
      <p:pic>
        <p:nvPicPr>
          <p:cNvPr id="15362" name="Picture 3" descr="cloud1"/>
          <p:cNvPicPr>
            <a:picLocks noGrp="1" noChangeAspect="1"/>
          </p:cNvPicPr>
          <p:nvPr>
            <p:ph sz="quarter" idx="1"/>
          </p:nvPr>
        </p:nvPicPr>
        <p:blipFill>
          <a:blip r:embed="rId2"/>
          <a:stretch>
            <a:fillRect/>
          </a:stretch>
        </p:blipFill>
        <p:spPr>
          <a:xfrm>
            <a:off x="609600" y="1524000"/>
            <a:ext cx="3429000" cy="2309813"/>
          </a:xfrm>
        </p:spPr>
      </p:pic>
      <p:pic>
        <p:nvPicPr>
          <p:cNvPr id="15363" name="Picture 4" descr="cloud2"/>
          <p:cNvPicPr>
            <a:picLocks noGrp="1" noChangeAspect="1"/>
          </p:cNvPicPr>
          <p:nvPr>
            <p:ph sz="quarter" idx="2"/>
          </p:nvPr>
        </p:nvPicPr>
        <p:blipFill>
          <a:blip r:embed="rId3"/>
          <a:stretch>
            <a:fillRect/>
          </a:stretch>
        </p:blipFill>
        <p:spPr>
          <a:xfrm>
            <a:off x="4876800" y="1463675"/>
            <a:ext cx="3352800" cy="2401888"/>
          </a:xfrm>
        </p:spPr>
      </p:pic>
      <p:pic>
        <p:nvPicPr>
          <p:cNvPr id="15364" name="Picture 5" descr="cloud3"/>
          <p:cNvPicPr>
            <a:picLocks noGrp="1" noChangeAspect="1"/>
          </p:cNvPicPr>
          <p:nvPr>
            <p:ph sz="quarter" idx="3"/>
          </p:nvPr>
        </p:nvPicPr>
        <p:blipFill>
          <a:blip r:embed="rId4"/>
          <a:stretch>
            <a:fillRect/>
          </a:stretch>
        </p:blipFill>
        <p:spPr>
          <a:xfrm>
            <a:off x="609600" y="3962400"/>
            <a:ext cx="3429000" cy="2286000"/>
          </a:xfrm>
        </p:spPr>
      </p:pic>
      <p:pic>
        <p:nvPicPr>
          <p:cNvPr id="15365" name="Picture 6" descr="cloud4"/>
          <p:cNvPicPr>
            <a:picLocks noGrp="1" noChangeAspect="1"/>
          </p:cNvPicPr>
          <p:nvPr>
            <p:ph sz="quarter" idx="4"/>
          </p:nvPr>
        </p:nvPicPr>
        <p:blipFill>
          <a:blip r:embed="rId2"/>
          <a:stretch>
            <a:fillRect/>
          </a:stretch>
        </p:blipFill>
        <p:spPr>
          <a:xfrm>
            <a:off x="4876800" y="3962400"/>
            <a:ext cx="3352800" cy="2257425"/>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01379" name="Rectangle 3"/>
          <p:cNvSpPr>
            <a:spLocks noGrp="1" noRot="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6387" name="Picture 4" descr="地貌"/>
          <p:cNvPicPr>
            <a:picLocks noChangeAspect="1"/>
          </p:cNvPicPr>
          <p:nvPr/>
        </p:nvPicPr>
        <p:blipFill>
          <a:blip r:embed="rId2"/>
          <a:stretch>
            <a:fillRect/>
          </a:stretch>
        </p:blipFill>
        <p:spPr>
          <a:xfrm>
            <a:off x="468313" y="1052513"/>
            <a:ext cx="4286250" cy="2409825"/>
          </a:xfrm>
          <a:prstGeom prst="rect">
            <a:avLst/>
          </a:prstGeom>
          <a:noFill/>
          <a:ln w="9525">
            <a:noFill/>
          </a:ln>
        </p:spPr>
      </p:pic>
      <p:pic>
        <p:nvPicPr>
          <p:cNvPr id="16388" name="Picture 5" descr="新疆"/>
          <p:cNvPicPr>
            <a:picLocks noChangeAspect="1"/>
          </p:cNvPicPr>
          <p:nvPr/>
        </p:nvPicPr>
        <p:blipFill>
          <a:blip r:embed="rId3"/>
          <a:stretch>
            <a:fillRect/>
          </a:stretch>
        </p:blipFill>
        <p:spPr>
          <a:xfrm>
            <a:off x="5364163" y="981075"/>
            <a:ext cx="2881312" cy="2447925"/>
          </a:xfrm>
          <a:prstGeom prst="rect">
            <a:avLst/>
          </a:prstGeom>
          <a:noFill/>
          <a:ln w="9525">
            <a:noFill/>
          </a:ln>
        </p:spPr>
      </p:pic>
      <p:pic>
        <p:nvPicPr>
          <p:cNvPr id="16389" name="Picture 6" descr="baishuitai"/>
          <p:cNvPicPr>
            <a:picLocks noChangeAspect="1"/>
          </p:cNvPicPr>
          <p:nvPr/>
        </p:nvPicPr>
        <p:blipFill>
          <a:blip r:embed="rId4"/>
          <a:stretch>
            <a:fillRect/>
          </a:stretch>
        </p:blipFill>
        <p:spPr>
          <a:xfrm>
            <a:off x="1835150" y="3429000"/>
            <a:ext cx="5421313" cy="3068638"/>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6"/>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13</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74755" name="Rectangle 3"/>
          <p:cNvSpPr>
            <a:spLocks noGrp="1" noChangeArrowheads="1"/>
          </p:cNvSpPr>
          <p:nvPr>
            <p:ph type="body" sz="half" idx="1"/>
          </p:nvPr>
        </p:nvSpPr>
        <p:spPr>
          <a:xfrm>
            <a:off x="395288" y="0"/>
            <a:ext cx="8280400" cy="6251575"/>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Example: Fingerprint Verification</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Input Raw Data</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fingerprint image </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Output categories</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genuine, forged </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p:txBody>
      </p:sp>
      <p:pic>
        <p:nvPicPr>
          <p:cNvPr id="17412" name="Picture 4" descr="fingersam"/>
          <p:cNvPicPr>
            <a:picLocks noGrp="1" noChangeAspect="1"/>
          </p:cNvPicPr>
          <p:nvPr>
            <p:ph sz="half" idx="1"/>
          </p:nvPr>
        </p:nvPicPr>
        <p:blipFill>
          <a:blip r:embed="rId2"/>
          <a:stretch>
            <a:fillRect/>
          </a:stretch>
        </p:blipFill>
        <p:spPr>
          <a:xfrm>
            <a:off x="6948488" y="115888"/>
            <a:ext cx="1439862" cy="1377950"/>
          </a:xfrm>
        </p:spPr>
      </p:pic>
      <p:pic>
        <p:nvPicPr>
          <p:cNvPr id="17413" name="Picture 8" descr="biometrics1"/>
          <p:cNvPicPr>
            <a:picLocks noChangeAspect="1"/>
          </p:cNvPicPr>
          <p:nvPr/>
        </p:nvPicPr>
        <p:blipFill>
          <a:blip r:embed="rId3"/>
          <a:stretch>
            <a:fillRect/>
          </a:stretch>
        </p:blipFill>
        <p:spPr>
          <a:xfrm>
            <a:off x="0" y="1989138"/>
            <a:ext cx="12982575" cy="8086725"/>
          </a:xfrm>
          <a:prstGeom prst="rect">
            <a:avLst/>
          </a:prstGeom>
          <a:noFill/>
          <a:ln w="9525">
            <a:noFill/>
          </a:ln>
        </p:spPr>
      </p:pic>
      <p:pic>
        <p:nvPicPr>
          <p:cNvPr id="17414" name="图片 1" descr="海豚"/>
          <p:cNvPicPr>
            <a:picLocks noChangeAspect="1"/>
          </p:cNvPicPr>
          <p:nvPr/>
        </p:nvPicPr>
        <p:blipFill>
          <a:blip r:embed="rId4"/>
          <a:stretch>
            <a:fillRect/>
          </a:stretch>
        </p:blipFill>
        <p:spPr>
          <a:xfrm>
            <a:off x="2136775" y="4964113"/>
            <a:ext cx="3810000" cy="2644775"/>
          </a:xfrm>
          <a:prstGeom prst="rect">
            <a:avLst/>
          </a:prstGeom>
          <a:noFill/>
          <a:ln w="9525">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Other examples of patterns</a:t>
            </a:r>
          </a:p>
        </p:txBody>
      </p:sp>
      <p:pic>
        <p:nvPicPr>
          <p:cNvPr id="18434" name="Picture 4" descr="Figure14"/>
          <p:cNvPicPr>
            <a:picLocks noChangeAspect="1"/>
          </p:cNvPicPr>
          <p:nvPr/>
        </p:nvPicPr>
        <p:blipFill>
          <a:blip r:embed="rId2"/>
          <a:stretch>
            <a:fillRect/>
          </a:stretch>
        </p:blipFill>
        <p:spPr>
          <a:xfrm>
            <a:off x="468313" y="1844675"/>
            <a:ext cx="1547812" cy="1612900"/>
          </a:xfrm>
          <a:prstGeom prst="rect">
            <a:avLst/>
          </a:prstGeom>
          <a:noFill/>
          <a:ln w="9525">
            <a:noFill/>
          </a:ln>
        </p:spPr>
      </p:pic>
      <p:pic>
        <p:nvPicPr>
          <p:cNvPr id="18435" name="Picture 5" descr="Figure1"/>
          <p:cNvPicPr>
            <a:picLocks noChangeAspect="1"/>
          </p:cNvPicPr>
          <p:nvPr/>
        </p:nvPicPr>
        <p:blipFill>
          <a:blip r:embed="rId3"/>
          <a:stretch>
            <a:fillRect/>
          </a:stretch>
        </p:blipFill>
        <p:spPr>
          <a:xfrm>
            <a:off x="2195513" y="1989138"/>
            <a:ext cx="2895600" cy="1231900"/>
          </a:xfrm>
          <a:prstGeom prst="rect">
            <a:avLst/>
          </a:prstGeom>
          <a:noFill/>
          <a:ln w="9525">
            <a:noFill/>
          </a:ln>
        </p:spPr>
      </p:pic>
      <p:pic>
        <p:nvPicPr>
          <p:cNvPr id="18436" name="Picture 6" descr="Figure9"/>
          <p:cNvPicPr>
            <a:picLocks noChangeAspect="1"/>
          </p:cNvPicPr>
          <p:nvPr/>
        </p:nvPicPr>
        <p:blipFill>
          <a:blip r:embed="rId4"/>
          <a:stretch>
            <a:fillRect/>
          </a:stretch>
        </p:blipFill>
        <p:spPr>
          <a:xfrm>
            <a:off x="5435600" y="1700213"/>
            <a:ext cx="1319213" cy="1957387"/>
          </a:xfrm>
          <a:prstGeom prst="rect">
            <a:avLst/>
          </a:prstGeom>
          <a:noFill/>
          <a:ln w="9525">
            <a:noFill/>
          </a:ln>
        </p:spPr>
      </p:pic>
      <p:pic>
        <p:nvPicPr>
          <p:cNvPr id="18437" name="Picture 7" descr="Figure9"/>
          <p:cNvPicPr>
            <a:picLocks noChangeAspect="1"/>
          </p:cNvPicPr>
          <p:nvPr/>
        </p:nvPicPr>
        <p:blipFill>
          <a:blip r:embed="rId5"/>
          <a:stretch>
            <a:fillRect/>
          </a:stretch>
        </p:blipFill>
        <p:spPr>
          <a:xfrm>
            <a:off x="6732588" y="1700213"/>
            <a:ext cx="1474787" cy="1944687"/>
          </a:xfrm>
          <a:prstGeom prst="rect">
            <a:avLst/>
          </a:prstGeom>
          <a:noFill/>
          <a:ln w="9525">
            <a:noFill/>
          </a:ln>
        </p:spPr>
      </p:pic>
      <p:pic>
        <p:nvPicPr>
          <p:cNvPr id="18438" name="Picture 8" descr="flower2"/>
          <p:cNvPicPr>
            <a:picLocks noChangeAspect="1"/>
          </p:cNvPicPr>
          <p:nvPr/>
        </p:nvPicPr>
        <p:blipFill>
          <a:blip r:embed="rId6"/>
          <a:stretch>
            <a:fillRect/>
          </a:stretch>
        </p:blipFill>
        <p:spPr>
          <a:xfrm>
            <a:off x="2700338" y="3933825"/>
            <a:ext cx="1619250" cy="1619250"/>
          </a:xfrm>
          <a:prstGeom prst="rect">
            <a:avLst/>
          </a:prstGeom>
          <a:noFill/>
          <a:ln w="9525">
            <a:noFill/>
          </a:ln>
        </p:spPr>
      </p:pic>
      <p:pic>
        <p:nvPicPr>
          <p:cNvPr id="18439" name="Picture 9" descr="flower1"/>
          <p:cNvPicPr>
            <a:picLocks noChangeAspect="1"/>
          </p:cNvPicPr>
          <p:nvPr/>
        </p:nvPicPr>
        <p:blipFill>
          <a:blip r:embed="rId7"/>
          <a:stretch>
            <a:fillRect/>
          </a:stretch>
        </p:blipFill>
        <p:spPr>
          <a:xfrm>
            <a:off x="539750" y="4005263"/>
            <a:ext cx="1905000" cy="1428750"/>
          </a:xfrm>
          <a:prstGeom prst="rect">
            <a:avLst/>
          </a:prstGeom>
          <a:noFill/>
          <a:ln w="9525">
            <a:noFill/>
          </a:ln>
        </p:spPr>
      </p:pic>
      <p:pic>
        <p:nvPicPr>
          <p:cNvPr id="18440" name="Picture 10" descr="flower4"/>
          <p:cNvPicPr>
            <a:picLocks noChangeAspect="1"/>
          </p:cNvPicPr>
          <p:nvPr/>
        </p:nvPicPr>
        <p:blipFill>
          <a:blip r:embed="rId8"/>
          <a:stretch>
            <a:fillRect/>
          </a:stretch>
        </p:blipFill>
        <p:spPr>
          <a:xfrm>
            <a:off x="5435600" y="3789363"/>
            <a:ext cx="1143000" cy="1619250"/>
          </a:xfrm>
          <a:prstGeom prst="rect">
            <a:avLst/>
          </a:prstGeom>
          <a:noFill/>
          <a:ln w="9525">
            <a:noFill/>
          </a:ln>
        </p:spPr>
      </p:pic>
      <p:pic>
        <p:nvPicPr>
          <p:cNvPr id="18441" name="Picture 11" descr="flower3"/>
          <p:cNvPicPr>
            <a:picLocks noChangeAspect="1"/>
          </p:cNvPicPr>
          <p:nvPr/>
        </p:nvPicPr>
        <p:blipFill>
          <a:blip r:embed="rId9"/>
          <a:stretch>
            <a:fillRect/>
          </a:stretch>
        </p:blipFill>
        <p:spPr>
          <a:xfrm>
            <a:off x="6659563" y="3860800"/>
            <a:ext cx="1944687" cy="1465263"/>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70659" name="Rectangle 3"/>
          <p:cNvSpPr>
            <a:spLocks noGrp="1" noRot="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9459" name="Picture 4" descr="license"/>
          <p:cNvPicPr>
            <a:picLocks noChangeAspect="1"/>
          </p:cNvPicPr>
          <p:nvPr/>
        </p:nvPicPr>
        <p:blipFill>
          <a:blip r:embed="rId2"/>
          <a:stretch>
            <a:fillRect/>
          </a:stretch>
        </p:blipFill>
        <p:spPr>
          <a:xfrm>
            <a:off x="611188" y="908050"/>
            <a:ext cx="12190412" cy="7593013"/>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69635" name="Rectangle 3"/>
          <p:cNvSpPr>
            <a:spLocks noGrp="1" noRot="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20483" name="Picture 5" descr="applications"/>
          <p:cNvPicPr>
            <a:picLocks noChangeAspect="1"/>
          </p:cNvPicPr>
          <p:nvPr/>
        </p:nvPicPr>
        <p:blipFill>
          <a:blip r:embed="rId2"/>
          <a:stretch>
            <a:fillRect/>
          </a:stretch>
        </p:blipFill>
        <p:spPr>
          <a:xfrm>
            <a:off x="0" y="260350"/>
            <a:ext cx="12982575" cy="808672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a:xfrm>
            <a:off x="0" y="0"/>
            <a:ext cx="8943975" cy="1125538"/>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MOTIVATION FOR THE STUDY OF PATTERN RECOGNITION</a:t>
            </a:r>
          </a:p>
        </p:txBody>
      </p:sp>
      <p:sp>
        <p:nvSpPr>
          <p:cNvPr id="73731" name="Rectangle 3"/>
          <p:cNvSpPr>
            <a:spLocks noGrp="1" noRot="1" noChangeArrowheads="1"/>
          </p:cNvSpPr>
          <p:nvPr>
            <p:ph type="body" idx="1"/>
          </p:nvPr>
        </p:nvSpPr>
        <p:spPr>
          <a:xfrm>
            <a:off x="0" y="2057400"/>
            <a:ext cx="9144000" cy="4800600"/>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zh-CN" altLang="en-US"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It is threefold.</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It is an essential part of the broader field of Artificial Intelligence, which is concerned with techniques, that </a:t>
            </a:r>
            <a:r>
              <a:rPr kumimoji="0" lang="en-US" altLang="zh-CN" sz="2000" b="0" i="0" u="none" strike="noStrike" kern="0" cap="none" spc="0" normalizeH="0" baseline="0" noProof="0" smtClean="0">
                <a:ln>
                  <a:noFill/>
                </a:ln>
                <a:solidFill>
                  <a:srgbClr val="FF0066"/>
                </a:solidFill>
                <a:effectLst>
                  <a:outerShdw blurRad="38100" dist="38100" dir="2700000" algn="tl">
                    <a:srgbClr val="000000"/>
                  </a:outerShdw>
                </a:effectLst>
                <a:uLnTx/>
                <a:uFillTx/>
                <a:latin typeface="+mn-lt"/>
                <a:ea typeface="+mn-ea"/>
                <a:cs typeface="+mn-cs"/>
              </a:rPr>
              <a:t>enable computers to do things, that seem intelligent</a:t>
            </a: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when done by people.</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It is an important aspect of applying computers to solve problems in science and engineering, since </a:t>
            </a:r>
            <a:r>
              <a:rPr kumimoji="0" lang="en-US" altLang="zh-CN" sz="2000" b="0" i="0" u="none" strike="noStrike" kern="0" cap="none" spc="0" normalizeH="0" baseline="0" noProof="0" smtClean="0">
                <a:ln>
                  <a:noFill/>
                </a:ln>
                <a:solidFill>
                  <a:srgbClr val="CCCC00"/>
                </a:solidFill>
                <a:effectLst>
                  <a:outerShdw blurRad="38100" dist="38100" dir="2700000" algn="tl">
                    <a:srgbClr val="000000"/>
                  </a:outerShdw>
                </a:effectLst>
                <a:uLnTx/>
                <a:uFillTx/>
                <a:latin typeface="+mn-lt"/>
                <a:ea typeface="+mn-ea"/>
                <a:cs typeface="+mn-cs"/>
              </a:rPr>
              <a:t>many of them involve analysis and classification</a:t>
            </a: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of measurements, taken from physical processes.</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Pattern Recognition techniques </a:t>
            </a:r>
            <a:r>
              <a:rPr kumimoji="0" lang="en-US" altLang="zh-CN" sz="2000" b="0" i="0" u="none" strike="noStrike" kern="0" cap="none" spc="0" normalizeH="0" baseline="0" noProof="0" smtClean="0">
                <a:ln>
                  <a:noFill/>
                </a:ln>
                <a:solidFill>
                  <a:srgbClr val="990000"/>
                </a:solidFill>
                <a:effectLst>
                  <a:outerShdw blurRad="38100" dist="38100" dir="2700000" algn="tl">
                    <a:srgbClr val="000000"/>
                  </a:outerShdw>
                </a:effectLst>
                <a:uLnTx/>
                <a:uFillTx/>
                <a:latin typeface="+mn-lt"/>
                <a:ea typeface="+mn-ea"/>
                <a:cs typeface="+mn-cs"/>
              </a:rPr>
              <a:t>provide a unified frame work to study a variety of techniques</a:t>
            </a: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in mathematics and computer science, that are individually useful in many different applications.</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21507" name="Picture 4" descr="jun06pattern-robot"/>
          <p:cNvPicPr>
            <a:picLocks noChangeAspect="1"/>
          </p:cNvPicPr>
          <p:nvPr/>
        </p:nvPicPr>
        <p:blipFill>
          <a:blip r:embed="rId2"/>
          <a:stretch>
            <a:fillRect/>
          </a:stretch>
        </p:blipFill>
        <p:spPr>
          <a:xfrm>
            <a:off x="7053263" y="1341438"/>
            <a:ext cx="2051050" cy="1538287"/>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79875" name="Rectangle 3"/>
          <p:cNvSpPr>
            <a:spLocks noGrp="1" noRot="1" noChangeArrowheads="1"/>
          </p:cNvSpPr>
          <p:nvPr>
            <p:ph idx="1"/>
          </p:nvPr>
        </p:nvSpPr>
        <p:spPr>
          <a:xfrm>
            <a:off x="179388" y="3573463"/>
            <a:ext cx="7561263" cy="1655763"/>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I think it's fair to say that personal computers have become the </a:t>
            </a: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most empowering tool we've ever created. They're tools of </a:t>
            </a: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communication, they're tools of creativity, and they can be </a:t>
            </a: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shaped by their user.---</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hlinkClick r:id="rId2"/>
              </a:rPr>
              <a:t>Bill Gates</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p:txBody>
      </p:sp>
      <p:pic>
        <p:nvPicPr>
          <p:cNvPr id="22531" name="Picture 4"/>
          <p:cNvPicPr>
            <a:picLocks noChangeAspect="1"/>
          </p:cNvPicPr>
          <p:nvPr/>
        </p:nvPicPr>
        <p:blipFill>
          <a:blip r:embed="rId3"/>
          <a:stretch>
            <a:fillRect/>
          </a:stretch>
        </p:blipFill>
        <p:spPr>
          <a:xfrm>
            <a:off x="179388" y="115888"/>
            <a:ext cx="8353425" cy="3457575"/>
          </a:xfrm>
          <a:prstGeom prst="rect">
            <a:avLst/>
          </a:prstGeom>
          <a:noFill/>
          <a:ln w="12700">
            <a:noFill/>
          </a:ln>
        </p:spPr>
      </p:pic>
      <p:pic>
        <p:nvPicPr>
          <p:cNvPr id="22532" name="Picture 5" descr="Gates1"/>
          <p:cNvPicPr>
            <a:picLocks noChangeAspect="1"/>
          </p:cNvPicPr>
          <p:nvPr/>
        </p:nvPicPr>
        <p:blipFill>
          <a:blip r:embed="rId4"/>
          <a:stretch>
            <a:fillRect/>
          </a:stretch>
        </p:blipFill>
        <p:spPr>
          <a:xfrm>
            <a:off x="7235825" y="5229225"/>
            <a:ext cx="1908175" cy="1628775"/>
          </a:xfrm>
          <a:prstGeom prst="rect">
            <a:avLst/>
          </a:prstGeom>
          <a:noFill/>
          <a:ln w="9525">
            <a:noFill/>
          </a:ln>
        </p:spPr>
      </p:pic>
      <p:sp>
        <p:nvSpPr>
          <p:cNvPr id="79878" name="Rectangle 6"/>
          <p:cNvSpPr>
            <a:spLocks noChangeArrowheads="1"/>
          </p:cNvSpPr>
          <p:nvPr/>
        </p:nvSpPr>
        <p:spPr bwMode="auto">
          <a:xfrm>
            <a:off x="0" y="5516563"/>
            <a:ext cx="74517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hlinkClick r:id="rId2"/>
              </a:rPr>
              <a:t>Bill</a:t>
            </a: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 also said that our final goal would be to make </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the computer able to listen, see and speak!!</a:t>
            </a:r>
            <a:endPar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endParaRPr lang="zh-CN" altLang="en-US" strike="noStrike" noProof="1"/>
          </a:p>
        </p:txBody>
      </p:sp>
      <p:sp>
        <p:nvSpPr>
          <p:cNvPr id="3" name="内容占位符 2"/>
          <p:cNvSpPr>
            <a:spLocks noGrp="1"/>
          </p:cNvSpPr>
          <p:nvPr>
            <p:ph idx="1"/>
          </p:nvPr>
        </p:nvSpPr>
        <p:spPr/>
        <p:txBody>
          <a:bodyPr/>
          <a:lstStyle/>
          <a:p>
            <a:pPr fontAlgn="base"/>
            <a:endParaRPr lang="zh-CN" altLang="en-US" strike="noStrike" noProof="1"/>
          </a:p>
        </p:txBody>
      </p:sp>
      <p:pic>
        <p:nvPicPr>
          <p:cNvPr id="23555" name="图片 3" descr="人"/>
          <p:cNvPicPr>
            <a:picLocks noChangeAspect="1"/>
          </p:cNvPicPr>
          <p:nvPr/>
        </p:nvPicPr>
        <p:blipFill>
          <a:blip r:embed="rId2"/>
          <a:stretch>
            <a:fillRect/>
          </a:stretch>
        </p:blipFill>
        <p:spPr>
          <a:xfrm>
            <a:off x="1352550" y="4010025"/>
            <a:ext cx="5700713" cy="2851150"/>
          </a:xfrm>
          <a:prstGeom prst="rect">
            <a:avLst/>
          </a:prstGeom>
          <a:noFill/>
          <a:ln w="9525">
            <a:noFill/>
          </a:ln>
        </p:spPr>
      </p:pic>
      <p:pic>
        <p:nvPicPr>
          <p:cNvPr id="23556" name="图片 5" descr="人机3"/>
          <p:cNvPicPr>
            <a:picLocks noChangeAspect="1"/>
          </p:cNvPicPr>
          <p:nvPr/>
        </p:nvPicPr>
        <p:blipFill>
          <a:blip r:embed="rId3"/>
          <a:stretch>
            <a:fillRect/>
          </a:stretch>
        </p:blipFill>
        <p:spPr>
          <a:xfrm>
            <a:off x="228600" y="1141413"/>
            <a:ext cx="4248150" cy="2786062"/>
          </a:xfrm>
          <a:prstGeom prst="rect">
            <a:avLst/>
          </a:prstGeom>
          <a:noFill/>
          <a:ln w="9525">
            <a:noFill/>
          </a:ln>
        </p:spPr>
      </p:pic>
      <p:pic>
        <p:nvPicPr>
          <p:cNvPr id="23557" name="图片 6" descr="未来"/>
          <p:cNvPicPr>
            <a:picLocks noChangeAspect="1"/>
          </p:cNvPicPr>
          <p:nvPr/>
        </p:nvPicPr>
        <p:blipFill>
          <a:blip r:embed="rId4"/>
          <a:stretch>
            <a:fillRect/>
          </a:stretch>
        </p:blipFill>
        <p:spPr>
          <a:xfrm>
            <a:off x="5364163" y="1143000"/>
            <a:ext cx="3603625" cy="286702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noGrp="1" noChangeArrowheads="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Rectangle 6"/>
          <p:cNvSpPr txBox="1">
            <a:spLocks noGrp="1" noChangeArrowheads="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2</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39940" name="Rectangle 4"/>
          <p:cNvSpPr>
            <a:spLocks noGrp="1" noChangeArrowheads="1"/>
          </p:cNvSpPr>
          <p:nvPr>
            <p:ph type="ctrTitle" idx="4294967295"/>
          </p:nvPr>
        </p:nvSpPr>
        <p:spPr>
          <a:xfrm>
            <a:off x="684213" y="333375"/>
            <a:ext cx="7772400" cy="1143000"/>
          </a:xfrm>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Chapter 1: Introduction to Pattern Recognition (Sections 1.1-1.6)</a:t>
            </a:r>
          </a:p>
        </p:txBody>
      </p:sp>
      <p:sp>
        <p:nvSpPr>
          <p:cNvPr id="39941" name="Rectangle 5"/>
          <p:cNvSpPr>
            <a:spLocks noGrp="1" noChangeArrowheads="1"/>
          </p:cNvSpPr>
          <p:nvPr>
            <p:ph type="subTitle" idx="1"/>
          </p:nvPr>
        </p:nvSpPr>
        <p:spPr>
          <a:xfrm>
            <a:off x="971550" y="1916113"/>
            <a:ext cx="7704138" cy="4751388"/>
          </a:xfrm>
        </p:spPr>
        <p:txBody>
          <a:bodyPr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zh-CN" altLang="en-US"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What is Pattern Recognition</a:t>
            </a:r>
          </a:p>
          <a:p>
            <a:pPr marL="0" marR="0" lvl="0" indent="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Machine Perception</a:t>
            </a:r>
          </a:p>
          <a:p>
            <a:pPr marL="0" marR="0" lvl="0" indent="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An Example</a:t>
            </a:r>
          </a:p>
          <a:p>
            <a:pPr marL="0" marR="0" lvl="0" indent="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Pattern Recognition Systems</a:t>
            </a:r>
          </a:p>
          <a:p>
            <a:pPr marL="0" marR="0" lvl="0" indent="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The Design Cycle</a:t>
            </a:r>
          </a:p>
          <a:p>
            <a:pPr marL="0" marR="0" lvl="0" indent="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Learning Paradigms</a:t>
            </a:r>
          </a:p>
          <a:p>
            <a:pPr marL="0" marR="0" lvl="0" indent="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Conclusion</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9940"/>
                                        </p:tgtEl>
                                        <p:attrNameLst>
                                          <p:attrName>style.visibility</p:attrName>
                                        </p:attrNameLst>
                                      </p:cBhvr>
                                      <p:to>
                                        <p:strVal val="visible"/>
                                      </p:to>
                                    </p:set>
                                    <p:anim calcmode="lin" valueType="num">
                                      <p:cBhvr>
                                        <p:cTn id="7" dur="500" fill="hold"/>
                                        <p:tgtEl>
                                          <p:spTgt spid="39940"/>
                                        </p:tgtEl>
                                        <p:attrNameLst>
                                          <p:attrName>ppt_x</p:attrName>
                                        </p:attrNameLst>
                                      </p:cBhvr>
                                      <p:tavLst>
                                        <p:tav tm="0">
                                          <p:val>
                                            <p:strVal val="0-#ppt_w/2"/>
                                          </p:val>
                                        </p:tav>
                                        <p:tav tm="100000">
                                          <p:val>
                                            <p:strVal val="#ppt_x"/>
                                          </p:val>
                                        </p:tav>
                                      </p:tavLst>
                                    </p:anim>
                                    <p:anim calcmode="lin" valueType="num">
                                      <p:cBhvr>
                                        <p:cTn id="8" dur="500" fill="hold"/>
                                        <p:tgtEl>
                                          <p:spTgt spid="39940"/>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1" fill="hold" grpId="0" nodeType="afterEffect">
                                  <p:stCondLst>
                                    <p:cond delay="1000"/>
                                  </p:stCondLst>
                                  <p:childTnLst>
                                    <p:set>
                                      <p:cBhvr>
                                        <p:cTn id="11" dur="1" fill="hold">
                                          <p:stCondLst>
                                            <p:cond delay="0"/>
                                          </p:stCondLst>
                                        </p:cTn>
                                        <p:tgtEl>
                                          <p:spTgt spid="39941">
                                            <p:txEl>
                                              <p:pRg st="0" end="0"/>
                                            </p:txEl>
                                          </p:spTgt>
                                        </p:tgtEl>
                                        <p:attrNameLst>
                                          <p:attrName>style.visibility</p:attrName>
                                        </p:attrNameLst>
                                      </p:cBhvr>
                                      <p:to>
                                        <p:strVal val="visible"/>
                                      </p:to>
                                    </p:set>
                                    <p:animEffect transition="in" filter="wipe(up)">
                                      <p:cBhvr>
                                        <p:cTn id="12" dur="500"/>
                                        <p:tgtEl>
                                          <p:spTgt spid="39941">
                                            <p:txEl>
                                              <p:pRg st="0" end="0"/>
                                            </p:txEl>
                                          </p:spTgt>
                                        </p:tgtEl>
                                      </p:cBhvr>
                                    </p:animEffect>
                                  </p:childTnLst>
                                </p:cTn>
                              </p:par>
                            </p:childTnLst>
                          </p:cTn>
                        </p:par>
                        <p:par>
                          <p:cTn id="13" fill="hold">
                            <p:stCondLst>
                              <p:cond delay="3000"/>
                            </p:stCondLst>
                            <p:childTnLst>
                              <p:par>
                                <p:cTn id="14" presetID="22" presetClass="entr" presetSubtype="1" fill="hold" grpId="0" nodeType="afterEffect">
                                  <p:stCondLst>
                                    <p:cond delay="1000"/>
                                  </p:stCondLst>
                                  <p:childTnLst>
                                    <p:set>
                                      <p:cBhvr>
                                        <p:cTn id="15" dur="1" fill="hold">
                                          <p:stCondLst>
                                            <p:cond delay="0"/>
                                          </p:stCondLst>
                                        </p:cTn>
                                        <p:tgtEl>
                                          <p:spTgt spid="39941">
                                            <p:txEl>
                                              <p:pRg st="1" end="1"/>
                                            </p:txEl>
                                          </p:spTgt>
                                        </p:tgtEl>
                                        <p:attrNameLst>
                                          <p:attrName>style.visibility</p:attrName>
                                        </p:attrNameLst>
                                      </p:cBhvr>
                                      <p:to>
                                        <p:strVal val="visible"/>
                                      </p:to>
                                    </p:set>
                                    <p:animEffect transition="in" filter="wipe(up)">
                                      <p:cBhvr>
                                        <p:cTn id="16" dur="500"/>
                                        <p:tgtEl>
                                          <p:spTgt spid="39941">
                                            <p:txEl>
                                              <p:pRg st="1" end="1"/>
                                            </p:txEl>
                                          </p:spTgt>
                                        </p:tgtEl>
                                      </p:cBhvr>
                                    </p:animEffect>
                                  </p:childTnLst>
                                </p:cTn>
                              </p:par>
                            </p:childTnLst>
                          </p:cTn>
                        </p:par>
                        <p:par>
                          <p:cTn id="17" fill="hold">
                            <p:stCondLst>
                              <p:cond delay="4500"/>
                            </p:stCondLst>
                            <p:childTnLst>
                              <p:par>
                                <p:cTn id="18" presetID="22" presetClass="entr" presetSubtype="1" fill="hold" grpId="0" nodeType="afterEffect">
                                  <p:stCondLst>
                                    <p:cond delay="1000"/>
                                  </p:stCondLst>
                                  <p:childTnLst>
                                    <p:set>
                                      <p:cBhvr>
                                        <p:cTn id="19" dur="1" fill="hold">
                                          <p:stCondLst>
                                            <p:cond delay="0"/>
                                          </p:stCondLst>
                                        </p:cTn>
                                        <p:tgtEl>
                                          <p:spTgt spid="39941">
                                            <p:txEl>
                                              <p:pRg st="2" end="2"/>
                                            </p:txEl>
                                          </p:spTgt>
                                        </p:tgtEl>
                                        <p:attrNameLst>
                                          <p:attrName>style.visibility</p:attrName>
                                        </p:attrNameLst>
                                      </p:cBhvr>
                                      <p:to>
                                        <p:strVal val="visible"/>
                                      </p:to>
                                    </p:set>
                                    <p:animEffect transition="in" filter="wipe(up)">
                                      <p:cBhvr>
                                        <p:cTn id="20" dur="500"/>
                                        <p:tgtEl>
                                          <p:spTgt spid="39941">
                                            <p:txEl>
                                              <p:pRg st="2" end="2"/>
                                            </p:txEl>
                                          </p:spTgt>
                                        </p:tgtEl>
                                      </p:cBhvr>
                                    </p:animEffect>
                                  </p:childTnLst>
                                </p:cTn>
                              </p:par>
                            </p:childTnLst>
                          </p:cTn>
                        </p:par>
                        <p:par>
                          <p:cTn id="21" fill="hold">
                            <p:stCondLst>
                              <p:cond delay="6000"/>
                            </p:stCondLst>
                            <p:childTnLst>
                              <p:par>
                                <p:cTn id="22" presetID="22" presetClass="entr" presetSubtype="1" fill="hold" grpId="0" nodeType="afterEffect">
                                  <p:stCondLst>
                                    <p:cond delay="1000"/>
                                  </p:stCondLst>
                                  <p:childTnLst>
                                    <p:set>
                                      <p:cBhvr>
                                        <p:cTn id="23" dur="1" fill="hold">
                                          <p:stCondLst>
                                            <p:cond delay="0"/>
                                          </p:stCondLst>
                                        </p:cTn>
                                        <p:tgtEl>
                                          <p:spTgt spid="39941">
                                            <p:txEl>
                                              <p:pRg st="3" end="3"/>
                                            </p:txEl>
                                          </p:spTgt>
                                        </p:tgtEl>
                                        <p:attrNameLst>
                                          <p:attrName>style.visibility</p:attrName>
                                        </p:attrNameLst>
                                      </p:cBhvr>
                                      <p:to>
                                        <p:strVal val="visible"/>
                                      </p:to>
                                    </p:set>
                                    <p:animEffect transition="in" filter="wipe(up)">
                                      <p:cBhvr>
                                        <p:cTn id="24" dur="500"/>
                                        <p:tgtEl>
                                          <p:spTgt spid="39941">
                                            <p:txEl>
                                              <p:pRg st="3" end="3"/>
                                            </p:txEl>
                                          </p:spTgt>
                                        </p:tgtEl>
                                      </p:cBhvr>
                                    </p:animEffect>
                                  </p:childTnLst>
                                </p:cTn>
                              </p:par>
                            </p:childTnLst>
                          </p:cTn>
                        </p:par>
                        <p:par>
                          <p:cTn id="25" fill="hold">
                            <p:stCondLst>
                              <p:cond delay="7500"/>
                            </p:stCondLst>
                            <p:childTnLst>
                              <p:par>
                                <p:cTn id="26" presetID="22" presetClass="entr" presetSubtype="1" fill="hold" grpId="0" nodeType="afterEffect">
                                  <p:stCondLst>
                                    <p:cond delay="1000"/>
                                  </p:stCondLst>
                                  <p:childTnLst>
                                    <p:set>
                                      <p:cBhvr>
                                        <p:cTn id="27" dur="1" fill="hold">
                                          <p:stCondLst>
                                            <p:cond delay="0"/>
                                          </p:stCondLst>
                                        </p:cTn>
                                        <p:tgtEl>
                                          <p:spTgt spid="39941">
                                            <p:txEl>
                                              <p:pRg st="4" end="4"/>
                                            </p:txEl>
                                          </p:spTgt>
                                        </p:tgtEl>
                                        <p:attrNameLst>
                                          <p:attrName>style.visibility</p:attrName>
                                        </p:attrNameLst>
                                      </p:cBhvr>
                                      <p:to>
                                        <p:strVal val="visible"/>
                                      </p:to>
                                    </p:set>
                                    <p:animEffect transition="in" filter="wipe(up)">
                                      <p:cBhvr>
                                        <p:cTn id="28" dur="500"/>
                                        <p:tgtEl>
                                          <p:spTgt spid="39941">
                                            <p:txEl>
                                              <p:pRg st="4" end="4"/>
                                            </p:txEl>
                                          </p:spTgt>
                                        </p:tgtEl>
                                      </p:cBhvr>
                                    </p:animEffect>
                                  </p:childTnLst>
                                </p:cTn>
                              </p:par>
                            </p:childTnLst>
                          </p:cTn>
                        </p:par>
                        <p:par>
                          <p:cTn id="29" fill="hold">
                            <p:stCondLst>
                              <p:cond delay="9000"/>
                            </p:stCondLst>
                            <p:childTnLst>
                              <p:par>
                                <p:cTn id="30" presetID="22" presetClass="entr" presetSubtype="1" fill="hold" grpId="0" nodeType="afterEffect">
                                  <p:stCondLst>
                                    <p:cond delay="1000"/>
                                  </p:stCondLst>
                                  <p:childTnLst>
                                    <p:set>
                                      <p:cBhvr>
                                        <p:cTn id="31" dur="1" fill="hold">
                                          <p:stCondLst>
                                            <p:cond delay="0"/>
                                          </p:stCondLst>
                                        </p:cTn>
                                        <p:tgtEl>
                                          <p:spTgt spid="39941">
                                            <p:txEl>
                                              <p:pRg st="5" end="5"/>
                                            </p:txEl>
                                          </p:spTgt>
                                        </p:tgtEl>
                                        <p:attrNameLst>
                                          <p:attrName>style.visibility</p:attrName>
                                        </p:attrNameLst>
                                      </p:cBhvr>
                                      <p:to>
                                        <p:strVal val="visible"/>
                                      </p:to>
                                    </p:set>
                                    <p:animEffect transition="in" filter="wipe(up)">
                                      <p:cBhvr>
                                        <p:cTn id="32" dur="500"/>
                                        <p:tgtEl>
                                          <p:spTgt spid="39941">
                                            <p:txEl>
                                              <p:pRg st="5" end="5"/>
                                            </p:txEl>
                                          </p:spTgt>
                                        </p:tgtEl>
                                      </p:cBhvr>
                                    </p:animEffect>
                                  </p:childTnLst>
                                </p:cTn>
                              </p:par>
                            </p:childTnLst>
                          </p:cTn>
                        </p:par>
                        <p:par>
                          <p:cTn id="33" fill="hold">
                            <p:stCondLst>
                              <p:cond delay="10500"/>
                            </p:stCondLst>
                            <p:childTnLst>
                              <p:par>
                                <p:cTn id="34" presetID="22" presetClass="entr" presetSubtype="1" fill="hold" grpId="0" nodeType="afterEffect">
                                  <p:stCondLst>
                                    <p:cond delay="1000"/>
                                  </p:stCondLst>
                                  <p:childTnLst>
                                    <p:set>
                                      <p:cBhvr>
                                        <p:cTn id="35" dur="1" fill="hold">
                                          <p:stCondLst>
                                            <p:cond delay="0"/>
                                          </p:stCondLst>
                                        </p:cTn>
                                        <p:tgtEl>
                                          <p:spTgt spid="39941">
                                            <p:txEl>
                                              <p:pRg st="6" end="6"/>
                                            </p:txEl>
                                          </p:spTgt>
                                        </p:tgtEl>
                                        <p:attrNameLst>
                                          <p:attrName>style.visibility</p:attrName>
                                        </p:attrNameLst>
                                      </p:cBhvr>
                                      <p:to>
                                        <p:strVal val="visible"/>
                                      </p:to>
                                    </p:set>
                                    <p:animEffect transition="in" filter="wipe(up)">
                                      <p:cBhvr>
                                        <p:cTn id="36" dur="500"/>
                                        <p:tgtEl>
                                          <p:spTgt spid="3994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39941" grpId="0" build="p" advAuto="100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4282" y="142852"/>
            <a:ext cx="8786842" cy="1470025"/>
          </a:xfrm>
        </p:spPr>
        <p:txBody>
          <a:bodyPr/>
          <a:lstStyle/>
          <a:p>
            <a:r>
              <a:rPr lang="en-US" altLang="zh-CN" dirty="0" smtClean="0">
                <a:solidFill>
                  <a:srgbClr val="FF0000"/>
                </a:solidFill>
                <a:latin typeface="Times New Roman" panose="02020603050405020304" pitchFamily="18" charset="0"/>
                <a:cs typeface="Times New Roman" panose="02020603050405020304" pitchFamily="18" charset="0"/>
              </a:rPr>
              <a:t>Are humans loser when meeting AI  ?</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p:txBody>
          <a:bodyPr/>
          <a:lstStyle/>
          <a:p>
            <a:endParaRPr lang="zh-CN" altLang="en-US" dirty="0"/>
          </a:p>
        </p:txBody>
      </p:sp>
      <p:pic>
        <p:nvPicPr>
          <p:cNvPr id="1026" name="Picture 2" descr="E:\xu yong\备课素材\柯洁-2016.png"/>
          <p:cNvPicPr>
            <a:picLocks noChangeAspect="1" noChangeArrowheads="1"/>
          </p:cNvPicPr>
          <p:nvPr/>
        </p:nvPicPr>
        <p:blipFill>
          <a:blip r:embed="rId2"/>
          <a:srcRect/>
          <a:stretch>
            <a:fillRect/>
          </a:stretch>
        </p:blipFill>
        <p:spPr bwMode="auto">
          <a:xfrm>
            <a:off x="0" y="1928802"/>
            <a:ext cx="4830763" cy="2797175"/>
          </a:xfrm>
          <a:prstGeom prst="rect">
            <a:avLst/>
          </a:prstGeom>
          <a:noFill/>
        </p:spPr>
      </p:pic>
      <p:pic>
        <p:nvPicPr>
          <p:cNvPr id="1027" name="Picture 3" descr="E:\xu yong\备课素材\人类.jpg"/>
          <p:cNvPicPr>
            <a:picLocks noChangeAspect="1" noChangeArrowheads="1"/>
          </p:cNvPicPr>
          <p:nvPr/>
        </p:nvPicPr>
        <p:blipFill>
          <a:blip r:embed="rId3"/>
          <a:srcRect/>
          <a:stretch>
            <a:fillRect/>
          </a:stretch>
        </p:blipFill>
        <p:spPr bwMode="auto">
          <a:xfrm>
            <a:off x="4929190" y="1914704"/>
            <a:ext cx="4214810" cy="2849212"/>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0"/>
            <a:ext cx="8229600" cy="1143000"/>
          </a:xfrm>
        </p:spPr>
        <p:txBody>
          <a:bodyPr/>
          <a:lstStyle/>
          <a:p>
            <a:r>
              <a:rPr lang="en-US" altLang="zh-CN" dirty="0" smtClean="0"/>
              <a:t>AI depends on humans’ wisdom</a:t>
            </a:r>
            <a:endParaRPr lang="zh-CN" altLang="en-US" dirty="0"/>
          </a:p>
        </p:txBody>
      </p:sp>
      <p:pic>
        <p:nvPicPr>
          <p:cNvPr id="2050" name="Picture 2" descr="E:\xu yong\备课素材\人的智能.jpg"/>
          <p:cNvPicPr>
            <a:picLocks noGrp="1" noChangeAspect="1" noChangeArrowheads="1"/>
          </p:cNvPicPr>
          <p:nvPr>
            <p:ph idx="1"/>
          </p:nvPr>
        </p:nvPicPr>
        <p:blipFill>
          <a:blip r:embed="rId2"/>
          <a:srcRect/>
          <a:stretch>
            <a:fillRect/>
          </a:stretch>
        </p:blipFill>
        <p:spPr bwMode="auto">
          <a:xfrm>
            <a:off x="285720" y="1000108"/>
            <a:ext cx="3987706" cy="3206116"/>
          </a:xfrm>
          <a:prstGeom prst="rect">
            <a:avLst/>
          </a:prstGeom>
          <a:noFill/>
        </p:spPr>
      </p:pic>
      <p:pic>
        <p:nvPicPr>
          <p:cNvPr id="2051" name="Picture 3" descr="E:\xu yong\备课素材\人工智能.jpg"/>
          <p:cNvPicPr>
            <a:picLocks noChangeAspect="1" noChangeArrowheads="1"/>
          </p:cNvPicPr>
          <p:nvPr/>
        </p:nvPicPr>
        <p:blipFill>
          <a:blip r:embed="rId3"/>
          <a:srcRect/>
          <a:stretch>
            <a:fillRect/>
          </a:stretch>
        </p:blipFill>
        <p:spPr bwMode="auto">
          <a:xfrm>
            <a:off x="3000364" y="3857628"/>
            <a:ext cx="5076825" cy="2857500"/>
          </a:xfrm>
          <a:prstGeom prst="rect">
            <a:avLst/>
          </a:prstGeom>
          <a:noFill/>
        </p:spPr>
      </p:pic>
      <p:pic>
        <p:nvPicPr>
          <p:cNvPr id="2052" name="Picture 4" descr="E:\xu yong\备课素材\人工智能2.jpg"/>
          <p:cNvPicPr>
            <a:picLocks noChangeAspect="1" noChangeArrowheads="1"/>
          </p:cNvPicPr>
          <p:nvPr/>
        </p:nvPicPr>
        <p:blipFill>
          <a:blip r:embed="rId4"/>
          <a:srcRect/>
          <a:stretch>
            <a:fillRect/>
          </a:stretch>
        </p:blipFill>
        <p:spPr bwMode="auto">
          <a:xfrm>
            <a:off x="5500694" y="964531"/>
            <a:ext cx="2571768" cy="2844375"/>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endParaRPr lang="zh-CN" altLang="en-US" strike="noStrike" noProof="1"/>
          </a:p>
        </p:txBody>
      </p:sp>
      <p:pic>
        <p:nvPicPr>
          <p:cNvPr id="24578" name="内容占位符 4" descr="人机"/>
          <p:cNvPicPr>
            <a:picLocks noGrp="1" noChangeAspect="1"/>
          </p:cNvPicPr>
          <p:nvPr>
            <p:ph idx="1"/>
          </p:nvPr>
        </p:nvPicPr>
        <p:blipFill>
          <a:blip r:embed="rId2"/>
          <a:stretch>
            <a:fillRect/>
          </a:stretch>
        </p:blipFill>
        <p:spPr>
          <a:xfrm>
            <a:off x="7938" y="509588"/>
            <a:ext cx="4513262" cy="3009900"/>
          </a:xfrm>
        </p:spPr>
      </p:pic>
      <p:pic>
        <p:nvPicPr>
          <p:cNvPr id="24579" name="图片 3" descr="人机协作"/>
          <p:cNvPicPr>
            <a:picLocks noChangeAspect="1"/>
          </p:cNvPicPr>
          <p:nvPr/>
        </p:nvPicPr>
        <p:blipFill>
          <a:blip r:embed="rId3"/>
          <a:stretch>
            <a:fillRect/>
          </a:stretch>
        </p:blipFill>
        <p:spPr>
          <a:xfrm>
            <a:off x="7938" y="3963988"/>
            <a:ext cx="4597400" cy="2852737"/>
          </a:xfrm>
          <a:prstGeom prst="rect">
            <a:avLst/>
          </a:prstGeom>
          <a:noFill/>
          <a:ln w="9525">
            <a:noFill/>
          </a:ln>
        </p:spPr>
      </p:pic>
      <p:pic>
        <p:nvPicPr>
          <p:cNvPr id="24580" name="图片 5" descr="人机协作2"/>
          <p:cNvPicPr>
            <a:picLocks noChangeAspect="1"/>
          </p:cNvPicPr>
          <p:nvPr/>
        </p:nvPicPr>
        <p:blipFill>
          <a:blip r:embed="rId4"/>
          <a:stretch>
            <a:fillRect/>
          </a:stretch>
        </p:blipFill>
        <p:spPr>
          <a:xfrm>
            <a:off x="4881563" y="509588"/>
            <a:ext cx="4213225" cy="6319837"/>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latin typeface="Times New Roman" panose="02020603050405020304" pitchFamily="18" charset="0"/>
                <a:cs typeface="Times New Roman" panose="02020603050405020304" pitchFamily="18" charset="0"/>
              </a:rPr>
              <a:t>Integration of multiple techniques</a:t>
            </a:r>
            <a:br>
              <a:rPr lang="en-US" altLang="zh-CN" dirty="0" smtClean="0">
                <a:latin typeface="Times New Roman" panose="02020603050405020304" pitchFamily="18" charset="0"/>
                <a:cs typeface="Times New Roman" panose="02020603050405020304" pitchFamily="18" charset="0"/>
              </a:rPr>
            </a:br>
            <a:endParaRPr lang="zh-CN" altLang="en-US" sz="3600" dirty="0">
              <a:solidFill>
                <a:srgbClr val="FF0000"/>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dirty="0"/>
          </a:p>
        </p:txBody>
      </p:sp>
      <p:pic>
        <p:nvPicPr>
          <p:cNvPr id="3074" name="Picture 2" descr="E:\xu yong\备课素材\deep0.jpg"/>
          <p:cNvPicPr>
            <a:picLocks noChangeAspect="1" noChangeArrowheads="1"/>
          </p:cNvPicPr>
          <p:nvPr/>
        </p:nvPicPr>
        <p:blipFill>
          <a:blip r:embed="rId2"/>
          <a:srcRect/>
          <a:stretch>
            <a:fillRect/>
          </a:stretch>
        </p:blipFill>
        <p:spPr bwMode="auto">
          <a:xfrm>
            <a:off x="3571868" y="3148334"/>
            <a:ext cx="5572132" cy="3709666"/>
          </a:xfrm>
          <a:prstGeom prst="rect">
            <a:avLst/>
          </a:prstGeom>
          <a:noFill/>
        </p:spPr>
      </p:pic>
      <p:pic>
        <p:nvPicPr>
          <p:cNvPr id="3075" name="Picture 3" descr="E:\xu yong\备课素材\alpha-go.jpg"/>
          <p:cNvPicPr>
            <a:picLocks noChangeAspect="1" noChangeArrowheads="1"/>
          </p:cNvPicPr>
          <p:nvPr/>
        </p:nvPicPr>
        <p:blipFill>
          <a:blip r:embed="rId3"/>
          <a:srcRect/>
          <a:stretch>
            <a:fillRect/>
          </a:stretch>
        </p:blipFill>
        <p:spPr bwMode="auto">
          <a:xfrm>
            <a:off x="0" y="1428736"/>
            <a:ext cx="4953000" cy="2847975"/>
          </a:xfrm>
          <a:prstGeom prst="rect">
            <a:avLst/>
          </a:prstGeom>
          <a:noFill/>
        </p:spPr>
      </p:pic>
      <p:pic>
        <p:nvPicPr>
          <p:cNvPr id="3076" name="Picture 4" descr="E:\xu yong\备课素材\brain-patterns2.jpg"/>
          <p:cNvPicPr>
            <a:picLocks noChangeAspect="1" noChangeArrowheads="1"/>
          </p:cNvPicPr>
          <p:nvPr/>
        </p:nvPicPr>
        <p:blipFill>
          <a:blip r:embed="rId4"/>
          <a:srcRect/>
          <a:stretch>
            <a:fillRect/>
          </a:stretch>
        </p:blipFill>
        <p:spPr bwMode="auto">
          <a:xfrm>
            <a:off x="0" y="4286256"/>
            <a:ext cx="4440545" cy="2571744"/>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2060"/>
                </a:solidFill>
                <a:latin typeface="Times New Roman" panose="02020603050405020304" pitchFamily="18" charset="0"/>
                <a:cs typeface="Times New Roman" panose="02020603050405020304" pitchFamily="18" charset="0"/>
              </a:rPr>
              <a:t>Deep learning</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122" name="Picture 2" descr="E:\xu yong\备课素材\deep1.jpg"/>
          <p:cNvPicPr>
            <a:picLocks noChangeAspect="1" noChangeArrowheads="1"/>
          </p:cNvPicPr>
          <p:nvPr/>
        </p:nvPicPr>
        <p:blipFill>
          <a:blip r:embed="rId2"/>
          <a:srcRect/>
          <a:stretch>
            <a:fillRect/>
          </a:stretch>
        </p:blipFill>
        <p:spPr bwMode="auto">
          <a:xfrm>
            <a:off x="2571736" y="2143116"/>
            <a:ext cx="3371850" cy="1828800"/>
          </a:xfrm>
          <a:prstGeom prst="rect">
            <a:avLst/>
          </a:prstGeom>
          <a:noFill/>
        </p:spPr>
      </p:pic>
      <p:pic>
        <p:nvPicPr>
          <p:cNvPr id="5123" name="Picture 3" descr="E:\xu yong\备课素材\timg.jpg"/>
          <p:cNvPicPr>
            <a:picLocks noChangeAspect="1" noChangeArrowheads="1"/>
          </p:cNvPicPr>
          <p:nvPr/>
        </p:nvPicPr>
        <p:blipFill>
          <a:blip r:embed="rId3"/>
          <a:srcRect/>
          <a:stretch>
            <a:fillRect/>
          </a:stretch>
        </p:blipFill>
        <p:spPr bwMode="auto">
          <a:xfrm>
            <a:off x="928662" y="4929198"/>
            <a:ext cx="7620000" cy="10668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2060"/>
                </a:solidFill>
                <a:latin typeface="Times New Roman" panose="02020603050405020304" pitchFamily="18" charset="0"/>
                <a:cs typeface="Times New Roman" panose="02020603050405020304" pitchFamily="18" charset="0"/>
              </a:rPr>
              <a:t>Deep learning</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6147" name="Picture 3" descr="E:\xu yong\备课素材\brain-patterns.jpg"/>
          <p:cNvPicPr>
            <a:picLocks noChangeAspect="1" noChangeArrowheads="1"/>
          </p:cNvPicPr>
          <p:nvPr/>
        </p:nvPicPr>
        <p:blipFill>
          <a:blip r:embed="rId2"/>
          <a:srcRect/>
          <a:stretch>
            <a:fillRect/>
          </a:stretch>
        </p:blipFill>
        <p:spPr bwMode="auto">
          <a:xfrm>
            <a:off x="301596" y="1590662"/>
            <a:ext cx="4572000" cy="2838450"/>
          </a:xfrm>
          <a:prstGeom prst="rect">
            <a:avLst/>
          </a:prstGeom>
          <a:noFill/>
        </p:spPr>
      </p:pic>
      <p:pic>
        <p:nvPicPr>
          <p:cNvPr id="6148" name="Picture 4" descr="E:\xu yong\备课素材\brain-patterns2.jpg"/>
          <p:cNvPicPr>
            <a:picLocks noChangeAspect="1" noChangeArrowheads="1"/>
          </p:cNvPicPr>
          <p:nvPr/>
        </p:nvPicPr>
        <p:blipFill>
          <a:blip r:embed="rId3"/>
          <a:srcRect/>
          <a:stretch>
            <a:fillRect/>
          </a:stretch>
        </p:blipFill>
        <p:spPr bwMode="auto">
          <a:xfrm>
            <a:off x="4950156" y="4429132"/>
            <a:ext cx="4193844" cy="2428867"/>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5300" b="1" dirty="0" smtClean="0">
                <a:solidFill>
                  <a:srgbClr val="002060"/>
                </a:solidFill>
                <a:latin typeface="Times New Roman" panose="02020603050405020304" pitchFamily="18" charset="0"/>
                <a:cs typeface="Times New Roman" panose="02020603050405020304" pitchFamily="18" charset="0"/>
              </a:rPr>
              <a:t>Deep learning:  </a:t>
            </a:r>
            <a:r>
              <a:rPr lang="en-US" altLang="zh-CN" dirty="0" smtClean="0">
                <a:solidFill>
                  <a:srgbClr val="002060"/>
                </a:solidFill>
                <a:latin typeface="Times New Roman" panose="02020603050405020304" pitchFamily="18" charset="0"/>
                <a:cs typeface="Times New Roman" panose="02020603050405020304" pitchFamily="18" charset="0"/>
              </a:rPr>
              <a:t/>
            </a:r>
            <a:br>
              <a:rPr lang="en-US" altLang="zh-CN" dirty="0" smtClean="0">
                <a:solidFill>
                  <a:srgbClr val="002060"/>
                </a:solidFill>
                <a:latin typeface="Times New Roman" panose="02020603050405020304" pitchFamily="18" charset="0"/>
                <a:cs typeface="Times New Roman" panose="02020603050405020304" pitchFamily="18" charset="0"/>
              </a:rPr>
            </a:br>
            <a:r>
              <a:rPr lang="en-US" altLang="zh-CN" dirty="0" smtClean="0">
                <a:solidFill>
                  <a:srgbClr val="FF0000"/>
                </a:solidFill>
                <a:latin typeface="Times New Roman" panose="02020603050405020304" pitchFamily="18" charset="0"/>
                <a:cs typeface="Times New Roman" panose="02020603050405020304" pitchFamily="18" charset="0"/>
              </a:rPr>
              <a:t>somewhat likes humans’ learning</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6985" y="2143125"/>
            <a:ext cx="9150985" cy="4526280"/>
          </a:xfrm>
          <a:ln>
            <a:solidFill>
              <a:srgbClr val="C00000"/>
            </a:solidFill>
          </a:ln>
        </p:spPr>
        <p:txBody>
          <a:bodyPr>
            <a:normAutofit fontScale="90000"/>
          </a:bodyPr>
          <a:lstStyle/>
          <a:p>
            <a:endParaRPr lang="en-US" altLang="zh-CN" dirty="0" smtClean="0"/>
          </a:p>
          <a:p>
            <a:r>
              <a:rPr lang="en-US" altLang="zh-CN" dirty="0" smtClean="0"/>
              <a:t>Humans:  Instances (Data) </a:t>
            </a:r>
            <a:r>
              <a:rPr lang="en-US" altLang="zh-CN" dirty="0" smtClean="0">
                <a:sym typeface="Wingdings" panose="05000000000000000000" pitchFamily="2" charset="2"/>
              </a:rPr>
              <a:t>       knowledge</a:t>
            </a:r>
          </a:p>
          <a:p>
            <a:endParaRPr lang="en-US" altLang="zh-CN" dirty="0" smtClean="0">
              <a:sym typeface="Wingdings" panose="05000000000000000000" pitchFamily="2" charset="2"/>
            </a:endParaRPr>
          </a:p>
          <a:p>
            <a:r>
              <a:rPr lang="en-US" altLang="zh-CN" dirty="0" smtClean="0">
                <a:sym typeface="Wingdings" panose="05000000000000000000" pitchFamily="2" charset="2"/>
              </a:rPr>
              <a:t>Machine: Massive data              </a:t>
            </a:r>
            <a:r>
              <a:rPr lang="en-US" altLang="zh-CN" dirty="0" smtClean="0">
                <a:solidFill>
                  <a:srgbClr val="002060"/>
                </a:solidFill>
                <a:sym typeface="Wingdings" panose="05000000000000000000" pitchFamily="2" charset="2"/>
              </a:rPr>
              <a:t>Knowledge from               </a:t>
            </a:r>
          </a:p>
          <a:p>
            <a:pPr>
              <a:buNone/>
            </a:pPr>
            <a:r>
              <a:rPr lang="en-US" altLang="zh-CN" sz="2400" dirty="0" smtClean="0">
                <a:solidFill>
                  <a:srgbClr val="002060"/>
                </a:solidFill>
                <a:sym typeface="Wingdings" panose="05000000000000000000" pitchFamily="2" charset="2"/>
              </a:rPr>
              <a:t>                                                                    </a:t>
            </a:r>
            <a:r>
              <a:rPr lang="en-US" altLang="zh-CN" dirty="0" smtClean="0">
                <a:solidFill>
                  <a:srgbClr val="00B0F0"/>
                </a:solidFill>
                <a:sym typeface="Wingdings" panose="05000000000000000000" pitchFamily="2" charset="2"/>
              </a:rPr>
              <a:t>Predefined results </a:t>
            </a:r>
          </a:p>
          <a:p>
            <a:pPr>
              <a:buNone/>
            </a:pPr>
            <a:endParaRPr lang="en-US" altLang="zh-CN" dirty="0">
              <a:solidFill>
                <a:schemeClr val="accent2">
                  <a:lumMod val="75000"/>
                </a:schemeClr>
              </a:solidFill>
              <a:sym typeface="Wingdings" panose="05000000000000000000" pitchFamily="2" charset="2"/>
            </a:endParaRPr>
          </a:p>
          <a:p>
            <a:pPr>
              <a:buNone/>
            </a:pPr>
            <a:endParaRPr lang="en-US" altLang="zh-CN" dirty="0" smtClean="0">
              <a:solidFill>
                <a:schemeClr val="accent2">
                  <a:lumMod val="75000"/>
                </a:schemeClr>
              </a:solidFill>
              <a:sym typeface="Wingdings" panose="05000000000000000000" pitchFamily="2" charset="2"/>
            </a:endParaRPr>
          </a:p>
          <a:p>
            <a:pPr>
              <a:buNone/>
            </a:pPr>
            <a:r>
              <a:rPr lang="en-US" altLang="zh-CN" sz="4400" dirty="0" smtClean="0">
                <a:solidFill>
                  <a:schemeClr val="accent2">
                    <a:lumMod val="75000"/>
                  </a:schemeClr>
                </a:solidFill>
                <a:sym typeface="Wingdings" panose="05000000000000000000" pitchFamily="2" charset="2"/>
              </a:rPr>
              <a:t>                    End to End</a:t>
            </a:r>
          </a:p>
          <a:p>
            <a:endParaRPr lang="en-US" altLang="zh-CN" sz="2400" dirty="0">
              <a:solidFill>
                <a:schemeClr val="accent2">
                  <a:lumMod val="75000"/>
                </a:schemeClr>
              </a:solidFill>
              <a:sym typeface="Wingdings" panose="05000000000000000000" pitchFamily="2" charset="2"/>
            </a:endParaRPr>
          </a:p>
          <a:p>
            <a:endParaRPr lang="en-US" altLang="zh-CN" sz="2400" dirty="0" smtClean="0">
              <a:solidFill>
                <a:schemeClr val="accent2">
                  <a:lumMod val="75000"/>
                </a:schemeClr>
              </a:solidFill>
              <a:sym typeface="Wingdings" panose="05000000000000000000" pitchFamily="2" charset="2"/>
            </a:endParaRPr>
          </a:p>
          <a:p>
            <a:endParaRPr lang="en-US" altLang="zh-CN" dirty="0">
              <a:sym typeface="Wingdings" panose="05000000000000000000" pitchFamily="2" charset="2"/>
            </a:endParaRPr>
          </a:p>
          <a:p>
            <a:endParaRPr lang="zh-CN" altLang="en-US" dirty="0"/>
          </a:p>
        </p:txBody>
      </p:sp>
    </p:spTree>
  </p:cSld>
  <p:clrMapOvr>
    <a:masterClrMapping/>
  </p:clrMapOvr>
  <p:transition advTm="10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latin typeface="Times New Roman" panose="02020603050405020304" pitchFamily="18" charset="0"/>
                <a:cs typeface="Times New Roman" panose="02020603050405020304" pitchFamily="18" charset="0"/>
              </a:rPr>
              <a:t>key:  Patter recognition</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098" name="Picture 2" descr="E:\xu yong\备课素材\目标.jpg"/>
          <p:cNvPicPr>
            <a:picLocks noChangeAspect="1" noChangeArrowheads="1"/>
          </p:cNvPicPr>
          <p:nvPr/>
        </p:nvPicPr>
        <p:blipFill>
          <a:blip r:embed="rId2"/>
          <a:srcRect/>
          <a:stretch>
            <a:fillRect/>
          </a:stretch>
        </p:blipFill>
        <p:spPr bwMode="auto">
          <a:xfrm>
            <a:off x="0" y="1857364"/>
            <a:ext cx="4071935" cy="3066519"/>
          </a:xfrm>
          <a:prstGeom prst="rect">
            <a:avLst/>
          </a:prstGeom>
          <a:noFill/>
        </p:spPr>
      </p:pic>
      <p:pic>
        <p:nvPicPr>
          <p:cNvPr id="4099" name="Picture 3" descr="E:\xu yong\备课素材\分割.jpg"/>
          <p:cNvPicPr>
            <a:picLocks noChangeAspect="1" noChangeArrowheads="1"/>
          </p:cNvPicPr>
          <p:nvPr/>
        </p:nvPicPr>
        <p:blipFill>
          <a:blip r:embed="rId3"/>
          <a:srcRect/>
          <a:stretch>
            <a:fillRect/>
          </a:stretch>
        </p:blipFill>
        <p:spPr bwMode="auto">
          <a:xfrm>
            <a:off x="4381500" y="1785926"/>
            <a:ext cx="4762500" cy="30480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143000"/>
          </a:xfrm>
        </p:spPr>
        <p:txBody>
          <a:bodyPr/>
          <a:lstStyle/>
          <a:p>
            <a:r>
              <a:rPr lang="en-US" altLang="zh-CN" dirty="0" smtClean="0">
                <a:solidFill>
                  <a:srgbClr val="FF0000"/>
                </a:solidFill>
              </a:rPr>
              <a:t>Learning from the brain</a:t>
            </a:r>
            <a:endParaRPr lang="zh-CN" altLang="en-US" dirty="0">
              <a:solidFill>
                <a:srgbClr val="FF0000"/>
              </a:solidFill>
            </a:endParaRPr>
          </a:p>
        </p:txBody>
      </p:sp>
      <p:pic>
        <p:nvPicPr>
          <p:cNvPr id="7170" name="Picture 2" descr="E:\xu yong\备课素材\brain2.jpg"/>
          <p:cNvPicPr>
            <a:picLocks noGrp="1" noChangeAspect="1" noChangeArrowheads="1"/>
          </p:cNvPicPr>
          <p:nvPr>
            <p:ph idx="1"/>
          </p:nvPr>
        </p:nvPicPr>
        <p:blipFill>
          <a:blip r:embed="rId2"/>
          <a:srcRect/>
          <a:stretch>
            <a:fillRect/>
          </a:stretch>
        </p:blipFill>
        <p:spPr bwMode="auto">
          <a:xfrm>
            <a:off x="428596" y="1500174"/>
            <a:ext cx="4500594" cy="3375446"/>
          </a:xfrm>
          <a:prstGeom prst="rect">
            <a:avLst/>
          </a:prstGeom>
          <a:noFill/>
        </p:spPr>
      </p:pic>
      <p:pic>
        <p:nvPicPr>
          <p:cNvPr id="7171" name="Picture 3" descr="E:\xu yong\备课素材\类脑.jpg"/>
          <p:cNvPicPr>
            <a:picLocks noChangeAspect="1" noChangeArrowheads="1"/>
          </p:cNvPicPr>
          <p:nvPr/>
        </p:nvPicPr>
        <p:blipFill>
          <a:blip r:embed="rId3"/>
          <a:srcRect/>
          <a:stretch>
            <a:fillRect/>
          </a:stretch>
        </p:blipFill>
        <p:spPr bwMode="auto">
          <a:xfrm>
            <a:off x="5286381" y="3465409"/>
            <a:ext cx="3857620" cy="3392592"/>
          </a:xfrm>
          <a:prstGeom prst="rect">
            <a:avLst/>
          </a:prstGeom>
          <a:noFill/>
        </p:spPr>
      </p:pic>
      <p:sp>
        <p:nvSpPr>
          <p:cNvPr id="6" name="矩形 5"/>
          <p:cNvSpPr/>
          <p:nvPr/>
        </p:nvSpPr>
        <p:spPr>
          <a:xfrm rot="10800000" flipV="1">
            <a:off x="-142908" y="5424887"/>
            <a:ext cx="5357850" cy="369332"/>
          </a:xfrm>
          <a:prstGeom prst="rect">
            <a:avLst/>
          </a:prstGeom>
          <a:ln>
            <a:solidFill>
              <a:srgbClr val="FF0000"/>
            </a:solidFill>
          </a:ln>
        </p:spPr>
        <p:txBody>
          <a:bodyPr wrap="square">
            <a:spAutoFit/>
          </a:bodyPr>
          <a:lstStyle/>
          <a:p>
            <a:r>
              <a:rPr lang="en-US" altLang="zh-CN" b="1" dirty="0" smtClean="0">
                <a:solidFill>
                  <a:srgbClr val="002060"/>
                </a:solidFill>
                <a:latin typeface="Times New Roman" panose="02020603050405020304" pitchFamily="18" charset="0"/>
                <a:cs typeface="Times New Roman" panose="02020603050405020304" pitchFamily="18" charset="0"/>
              </a:rPr>
              <a:t>The most complex and interesting thing </a:t>
            </a:r>
            <a:r>
              <a:rPr lang="en-US" altLang="zh-CN" b="1" dirty="0" smtClean="0">
                <a:solidFill>
                  <a:srgbClr val="FF0000"/>
                </a:solidFill>
                <a:latin typeface="Times New Roman" panose="02020603050405020304" pitchFamily="18" charset="0"/>
                <a:cs typeface="Times New Roman" panose="02020603050405020304" pitchFamily="18" charset="0"/>
              </a:rPr>
              <a:t>in the world</a:t>
            </a:r>
            <a:endParaRPr lang="zh-CN" altLang="en-US"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“Patterns” in the brain</a:t>
            </a:r>
            <a:endParaRPr lang="zh-CN" altLang="en-US" dirty="0"/>
          </a:p>
        </p:txBody>
      </p:sp>
      <p:sp>
        <p:nvSpPr>
          <p:cNvPr id="3" name="内容占位符 2"/>
          <p:cNvSpPr>
            <a:spLocks noGrp="1"/>
          </p:cNvSpPr>
          <p:nvPr>
            <p:ph idx="1"/>
          </p:nvPr>
        </p:nvSpPr>
        <p:spPr>
          <a:ln>
            <a:solidFill>
              <a:srgbClr val="FF0000"/>
            </a:solidFill>
          </a:ln>
        </p:spPr>
        <p:txBody>
          <a:bodyPr/>
          <a:lstStyle/>
          <a:p>
            <a:endParaRPr lang="en-US" altLang="zh-CN" dirty="0" smtClean="0"/>
          </a:p>
          <a:p>
            <a:r>
              <a:rPr lang="en-US" altLang="zh-CN" dirty="0" smtClean="0">
                <a:solidFill>
                  <a:srgbClr val="002060"/>
                </a:solidFill>
                <a:latin typeface="Times New Roman" panose="02020603050405020304" pitchFamily="18" charset="0"/>
                <a:cs typeface="Times New Roman" panose="02020603050405020304" pitchFamily="18" charset="0"/>
              </a:rPr>
              <a:t>Definitions and representations </a:t>
            </a:r>
            <a:r>
              <a:rPr lang="en-US" altLang="zh-CN" dirty="0" smtClean="0">
                <a:latin typeface="Times New Roman" panose="02020603050405020304" pitchFamily="18" charset="0"/>
                <a:cs typeface="Times New Roman" panose="02020603050405020304" pitchFamily="18" charset="0"/>
              </a:rPr>
              <a:t>of patterns</a:t>
            </a:r>
          </a:p>
          <a:p>
            <a:endParaRPr lang="en-US" altLang="zh-CN" dirty="0" smtClean="0">
              <a:latin typeface="Times New Roman" panose="02020603050405020304" pitchFamily="18" charset="0"/>
              <a:cs typeface="Times New Roman" panose="02020603050405020304" pitchFamily="18" charset="0"/>
            </a:endParaRPr>
          </a:p>
          <a:p>
            <a:r>
              <a:rPr lang="en-US" altLang="zh-CN" dirty="0" smtClean="0">
                <a:solidFill>
                  <a:schemeClr val="accent2"/>
                </a:solidFill>
                <a:latin typeface="Times New Roman" panose="02020603050405020304" pitchFamily="18" charset="0"/>
                <a:cs typeface="Times New Roman" panose="02020603050405020304" pitchFamily="18" charset="0"/>
              </a:rPr>
              <a:t>Abstract of objects</a:t>
            </a:r>
          </a:p>
          <a:p>
            <a:endParaRPr lang="en-US" altLang="zh-CN" dirty="0">
              <a:solidFill>
                <a:schemeClr val="accent2"/>
              </a:solidFill>
              <a:latin typeface="Times New Roman" panose="02020603050405020304" pitchFamily="18" charset="0"/>
              <a:cs typeface="Times New Roman" panose="02020603050405020304" pitchFamily="18" charset="0"/>
            </a:endParaRPr>
          </a:p>
          <a:p>
            <a:r>
              <a:rPr lang="en-US" altLang="zh-CN" dirty="0" smtClean="0">
                <a:solidFill>
                  <a:srgbClr val="00B0F0"/>
                </a:solidFill>
                <a:latin typeface="Times New Roman" panose="02020603050405020304" pitchFamily="18" charset="0"/>
                <a:cs typeface="Times New Roman" panose="02020603050405020304" pitchFamily="18" charset="0"/>
              </a:rPr>
              <a:t>“Computations” of the brain: </a:t>
            </a:r>
            <a:r>
              <a:rPr lang="en-US" altLang="zh-CN" dirty="0" err="1" smtClean="0">
                <a:solidFill>
                  <a:srgbClr val="FF0000"/>
                </a:solidFill>
                <a:latin typeface="Times New Roman" panose="02020603050405020304" pitchFamily="18" charset="0"/>
                <a:cs typeface="Times New Roman" panose="02020603050405020304" pitchFamily="18" charset="0"/>
              </a:rPr>
              <a:t>imaginal</a:t>
            </a:r>
            <a:r>
              <a:rPr lang="en-US" altLang="zh-CN" dirty="0" smtClean="0">
                <a:solidFill>
                  <a:srgbClr val="FF0000"/>
                </a:solidFill>
                <a:latin typeface="Times New Roman" panose="02020603050405020304" pitchFamily="18" charset="0"/>
                <a:cs typeface="Times New Roman" panose="02020603050405020304" pitchFamily="18" charset="0"/>
              </a:rPr>
              <a:t> thinking</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3</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93186" name="Rectangle 2"/>
          <p:cNvSpPr>
            <a:spLocks noGrp="1" noChangeArrowheads="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8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What is Pattern Recognition</a:t>
            </a:r>
            <a:endParaRPr kumimoji="0" lang="zh-CN" altLang="en-US" sz="48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93187" name="Rectangle 3"/>
          <p:cNvSpPr>
            <a:spLocks noGrp="1" noChangeArrowheads="1"/>
          </p:cNvSpPr>
          <p:nvPr>
            <p:ph type="body" idx="1"/>
          </p:nvPr>
        </p:nvSpPr>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A </a:t>
            </a:r>
            <a:r>
              <a:rPr kumimoji="0" lang="en-US" altLang="zh-CN"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pattern</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is a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hlinkClick r:id="rId2" tooltip="Form"/>
              </a:rPr>
              <a:t>form</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hlinkClick r:id="rId3" tooltip="Template"/>
              </a:rPr>
              <a:t>template</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or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hlinkClick r:id="rId4" tooltip="Model"/>
              </a:rPr>
              <a:t>model</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or, more abstractly, a set of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hlinkClick r:id="rId5" tooltip="Rule"/>
              </a:rPr>
              <a:t>rules</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which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can be used to make or to generate things </a:t>
            </a:r>
            <a:endPar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or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parts of a thing, </a:t>
            </a:r>
            <a:endPar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especially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if the things that are generated are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common</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enough for the underlying pattern to be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inferred</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or discerned, in which case the things are said to </a:t>
            </a:r>
            <a:endPar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1"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exhibit</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the pattern. </a:t>
            </a:r>
            <a:endPar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The </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detection of underlying patterns is called pattern recognition</a:t>
            </a:r>
            <a:endParaRPr kumimoji="0" lang="zh-CN" altLang="en-US"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7173" name="Picture 7" descr="what is this"/>
          <p:cNvPicPr>
            <a:picLocks noChangeAspect="1"/>
          </p:cNvPicPr>
          <p:nvPr/>
        </p:nvPicPr>
        <p:blipFill>
          <a:blip r:embed="rId6"/>
          <a:stretch>
            <a:fillRect/>
          </a:stretch>
        </p:blipFill>
        <p:spPr>
          <a:xfrm>
            <a:off x="755650" y="5081588"/>
            <a:ext cx="2232025" cy="1776412"/>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p:txBody>
          <a:bodyPr/>
          <a:lstStyle/>
          <a:p>
            <a:pPr>
              <a:buNone/>
            </a:pPr>
            <a:endParaRPr lang="zh-CN" altLang="en-US" dirty="0"/>
          </a:p>
        </p:txBody>
      </p:sp>
      <p:pic>
        <p:nvPicPr>
          <p:cNvPr id="9219" name="Picture 3" descr="E:\xu yong\备课素材\2.jpg"/>
          <p:cNvPicPr>
            <a:picLocks noChangeAspect="1" noChangeArrowheads="1"/>
          </p:cNvPicPr>
          <p:nvPr/>
        </p:nvPicPr>
        <p:blipFill>
          <a:blip r:embed="rId2"/>
          <a:srcRect/>
          <a:stretch>
            <a:fillRect/>
          </a:stretch>
        </p:blipFill>
        <p:spPr bwMode="auto">
          <a:xfrm>
            <a:off x="4143372" y="1643050"/>
            <a:ext cx="4762500" cy="4752975"/>
          </a:xfrm>
          <a:prstGeom prst="rect">
            <a:avLst/>
          </a:prstGeom>
          <a:noFill/>
        </p:spPr>
      </p:pic>
      <p:pic>
        <p:nvPicPr>
          <p:cNvPr id="4" name="图片 3" descr="抽象"/>
          <p:cNvPicPr>
            <a:picLocks noChangeAspect="1"/>
          </p:cNvPicPr>
          <p:nvPr/>
        </p:nvPicPr>
        <p:blipFill>
          <a:blip r:embed="rId3"/>
          <a:stretch>
            <a:fillRect/>
          </a:stretch>
        </p:blipFill>
        <p:spPr>
          <a:xfrm>
            <a:off x="332740" y="1642745"/>
            <a:ext cx="3810635" cy="50603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sym typeface="+mn-ea"/>
              </a:rPr>
              <a:t>Learning from the brain</a:t>
            </a:r>
            <a:r>
              <a:rPr lang="zh-CN" altLang="en-US" dirty="0">
                <a:solidFill>
                  <a:srgbClr val="FF0000"/>
                </a:solidFill>
              </a:rPr>
              <a:t/>
            </a:r>
            <a:br>
              <a:rPr lang="zh-CN" altLang="en-US" dirty="0">
                <a:solidFill>
                  <a:srgbClr val="FF0000"/>
                </a:solidFill>
              </a:rPr>
            </a:br>
            <a:endParaRPr lang="zh-CN" altLang="en-US"/>
          </a:p>
        </p:txBody>
      </p:sp>
      <p:sp>
        <p:nvSpPr>
          <p:cNvPr id="3" name="内容占位符 2"/>
          <p:cNvSpPr>
            <a:spLocks noGrp="1"/>
          </p:cNvSpPr>
          <p:nvPr>
            <p:ph idx="1"/>
          </p:nvPr>
        </p:nvSpPr>
        <p:spPr>
          <a:xfrm>
            <a:off x="370840" y="1371600"/>
            <a:ext cx="8540750" cy="4498975"/>
          </a:xfrm>
        </p:spPr>
        <p:txBody>
          <a:bodyPr/>
          <a:lstStyle/>
          <a:p>
            <a:endParaRPr lang="zh-CN" altLang="en-US"/>
          </a:p>
          <a:p>
            <a:pPr marL="0" indent="0">
              <a:buNone/>
            </a:pPr>
            <a:r>
              <a:rPr lang="en-US" altLang="zh-CN" dirty="0" smtClean="0">
                <a:solidFill>
                  <a:srgbClr val="92D050"/>
                </a:solidFill>
                <a:uFillTx/>
                <a:sym typeface="+mn-ea"/>
              </a:rPr>
              <a:t>Simulation of the structure of the brain</a:t>
            </a:r>
          </a:p>
          <a:p>
            <a:endParaRPr lang="en-US" altLang="zh-CN" dirty="0" smtClean="0">
              <a:solidFill>
                <a:srgbClr val="92D050"/>
              </a:solidFill>
              <a:uFillTx/>
              <a:sym typeface="+mn-ea"/>
            </a:endParaRPr>
          </a:p>
          <a:p>
            <a:pPr marL="0" indent="0">
              <a:buNone/>
            </a:pPr>
            <a:r>
              <a:rPr lang="en-US" altLang="zh-CN" dirty="0" smtClean="0">
                <a:solidFill>
                  <a:srgbClr val="0070C0"/>
                </a:solidFill>
                <a:uFillTx/>
                <a:sym typeface="+mn-ea"/>
              </a:rPr>
              <a:t>Simulation of the function of the brain</a:t>
            </a:r>
          </a:p>
          <a:p>
            <a:endParaRPr lang="en-US" altLang="zh-CN" dirty="0" smtClean="0">
              <a:solidFill>
                <a:srgbClr val="92D050"/>
              </a:solidFill>
              <a:uFillTx/>
              <a:sym typeface="+mn-ea"/>
            </a:endParaRPr>
          </a:p>
          <a:p>
            <a:endParaRPr lang="en-US" altLang="zh-CN" dirty="0" smtClean="0">
              <a:solidFill>
                <a:srgbClr val="92D050"/>
              </a:solidFill>
              <a:uFillTx/>
              <a:sym typeface="+mn-ea"/>
            </a:endParaRPr>
          </a:p>
          <a:p>
            <a:endParaRPr lang="en-US" altLang="zh-CN" dirty="0" smtClean="0">
              <a:solidFill>
                <a:srgbClr val="92D050"/>
              </a:solidFill>
              <a:uFillTx/>
              <a:sym typeface="+mn-ea"/>
            </a:endParaRPr>
          </a:p>
          <a:p>
            <a:endParaRPr lang="en-US" altLang="zh-CN" dirty="0" smtClean="0">
              <a:solidFill>
                <a:srgbClr val="92D050"/>
              </a:solidFill>
              <a:uFillTx/>
              <a:sym typeface="+mn-ea"/>
            </a:endParaRPr>
          </a:p>
          <a:p>
            <a:endParaRPr lang="en-US" altLang="zh-CN" dirty="0" smtClean="0">
              <a:solidFill>
                <a:srgbClr val="92D050"/>
              </a:solidFill>
              <a:uFillTx/>
              <a:sym typeface="+mn-ea"/>
            </a:endParaRPr>
          </a:p>
        </p:txBody>
      </p:sp>
      <p:pic>
        <p:nvPicPr>
          <p:cNvPr id="4" name="图片 3" descr="东施1"/>
          <p:cNvPicPr>
            <a:picLocks noChangeAspect="1"/>
          </p:cNvPicPr>
          <p:nvPr/>
        </p:nvPicPr>
        <p:blipFill>
          <a:blip r:embed="rId2"/>
          <a:stretch>
            <a:fillRect/>
          </a:stretch>
        </p:blipFill>
        <p:spPr>
          <a:xfrm>
            <a:off x="370840" y="4204970"/>
            <a:ext cx="3581400" cy="2644140"/>
          </a:xfrm>
          <a:prstGeom prst="rect">
            <a:avLst/>
          </a:prstGeom>
        </p:spPr>
      </p:pic>
      <p:pic>
        <p:nvPicPr>
          <p:cNvPr id="5" name="图片 4" descr="脑图"/>
          <p:cNvPicPr>
            <a:picLocks noChangeAspect="1"/>
          </p:cNvPicPr>
          <p:nvPr/>
        </p:nvPicPr>
        <p:blipFill>
          <a:blip r:embed="rId3"/>
          <a:stretch>
            <a:fillRect/>
          </a:stretch>
        </p:blipFill>
        <p:spPr>
          <a:xfrm>
            <a:off x="5364480" y="4311650"/>
            <a:ext cx="3810635" cy="25374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Exploration and advances</a:t>
            </a:r>
          </a:p>
        </p:txBody>
      </p:sp>
      <p:sp>
        <p:nvSpPr>
          <p:cNvPr id="3" name="内容占位符 2"/>
          <p:cNvSpPr>
            <a:spLocks noGrp="1"/>
          </p:cNvSpPr>
          <p:nvPr>
            <p:ph idx="1"/>
          </p:nvPr>
        </p:nvSpPr>
        <p:spPr/>
        <p:txBody>
          <a:bodyPr/>
          <a:lstStyle/>
          <a:p>
            <a:endParaRPr lang="zh-CN" altLang="en-US"/>
          </a:p>
        </p:txBody>
      </p:sp>
      <p:pic>
        <p:nvPicPr>
          <p:cNvPr id="4" name="图片 3" descr="飞天"/>
          <p:cNvPicPr>
            <a:picLocks noChangeAspect="1"/>
          </p:cNvPicPr>
          <p:nvPr/>
        </p:nvPicPr>
        <p:blipFill>
          <a:blip r:embed="rId2"/>
          <a:stretch>
            <a:fillRect/>
          </a:stretch>
        </p:blipFill>
        <p:spPr>
          <a:xfrm>
            <a:off x="13970" y="1600200"/>
            <a:ext cx="3103245" cy="2327275"/>
          </a:xfrm>
          <a:prstGeom prst="rect">
            <a:avLst/>
          </a:prstGeom>
        </p:spPr>
      </p:pic>
      <p:pic>
        <p:nvPicPr>
          <p:cNvPr id="5" name="图片 4" descr="飞天2"/>
          <p:cNvPicPr>
            <a:picLocks noChangeAspect="1"/>
          </p:cNvPicPr>
          <p:nvPr/>
        </p:nvPicPr>
        <p:blipFill>
          <a:blip r:embed="rId3"/>
          <a:stretch>
            <a:fillRect/>
          </a:stretch>
        </p:blipFill>
        <p:spPr>
          <a:xfrm>
            <a:off x="3075305" y="1600200"/>
            <a:ext cx="2992755" cy="2387600"/>
          </a:xfrm>
          <a:prstGeom prst="rect">
            <a:avLst/>
          </a:prstGeom>
        </p:spPr>
      </p:pic>
      <p:pic>
        <p:nvPicPr>
          <p:cNvPr id="6" name="图片 5" descr="飞天1"/>
          <p:cNvPicPr>
            <a:picLocks noChangeAspect="1"/>
          </p:cNvPicPr>
          <p:nvPr/>
        </p:nvPicPr>
        <p:blipFill>
          <a:blip r:embed="rId4"/>
          <a:stretch>
            <a:fillRect/>
          </a:stretch>
        </p:blipFill>
        <p:spPr>
          <a:xfrm>
            <a:off x="5883275" y="1614805"/>
            <a:ext cx="3273425" cy="2358390"/>
          </a:xfrm>
          <a:prstGeom prst="rect">
            <a:avLst/>
          </a:prstGeom>
        </p:spPr>
      </p:pic>
      <p:pic>
        <p:nvPicPr>
          <p:cNvPr id="7" name="图片 6" descr="飞鸟"/>
          <p:cNvPicPr>
            <a:picLocks noChangeAspect="1"/>
          </p:cNvPicPr>
          <p:nvPr/>
        </p:nvPicPr>
        <p:blipFill>
          <a:blip r:embed="rId5"/>
          <a:stretch>
            <a:fillRect/>
          </a:stretch>
        </p:blipFill>
        <p:spPr>
          <a:xfrm>
            <a:off x="191135" y="4366895"/>
            <a:ext cx="2705735" cy="2343785"/>
          </a:xfrm>
          <a:prstGeom prst="rect">
            <a:avLst/>
          </a:prstGeom>
        </p:spPr>
      </p:pic>
      <p:pic>
        <p:nvPicPr>
          <p:cNvPr id="8" name="图片 7" descr="飞鸟2"/>
          <p:cNvPicPr>
            <a:picLocks noChangeAspect="1"/>
          </p:cNvPicPr>
          <p:nvPr/>
        </p:nvPicPr>
        <p:blipFill>
          <a:blip r:embed="rId6"/>
          <a:stretch>
            <a:fillRect/>
          </a:stretch>
        </p:blipFill>
        <p:spPr>
          <a:xfrm>
            <a:off x="2889250" y="4366895"/>
            <a:ext cx="2994025" cy="2343785"/>
          </a:xfrm>
          <a:prstGeom prst="rect">
            <a:avLst/>
          </a:prstGeom>
        </p:spPr>
      </p:pic>
      <p:pic>
        <p:nvPicPr>
          <p:cNvPr id="9" name="图片 8" descr="飞鸟3"/>
          <p:cNvPicPr>
            <a:picLocks noChangeAspect="1"/>
          </p:cNvPicPr>
          <p:nvPr/>
        </p:nvPicPr>
        <p:blipFill>
          <a:blip r:embed="rId7"/>
          <a:stretch>
            <a:fillRect/>
          </a:stretch>
        </p:blipFill>
        <p:spPr>
          <a:xfrm>
            <a:off x="5720080" y="4266565"/>
            <a:ext cx="3436620" cy="25450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Future: AI and PR</a:t>
            </a:r>
          </a:p>
        </p:txBody>
      </p:sp>
      <p:sp>
        <p:nvSpPr>
          <p:cNvPr id="3" name="内容占位符 2"/>
          <p:cNvSpPr>
            <a:spLocks noGrp="1"/>
          </p:cNvSpPr>
          <p:nvPr>
            <p:ph idx="1"/>
          </p:nvPr>
        </p:nvSpPr>
        <p:spPr/>
        <p:txBody>
          <a:bodyPr/>
          <a:lstStyle/>
          <a:p>
            <a:pPr marL="0" indent="0">
              <a:buNone/>
            </a:pPr>
            <a:r>
              <a:rPr lang="en-US" altLang="zh-CN"/>
              <a:t>Endless</a:t>
            </a:r>
          </a:p>
        </p:txBody>
      </p:sp>
      <p:pic>
        <p:nvPicPr>
          <p:cNvPr id="6" name="图片 5" descr="1路上"/>
          <p:cNvPicPr>
            <a:picLocks noChangeAspect="1"/>
          </p:cNvPicPr>
          <p:nvPr/>
        </p:nvPicPr>
        <p:blipFill>
          <a:blip r:embed="rId2"/>
          <a:stretch>
            <a:fillRect/>
          </a:stretch>
        </p:blipFill>
        <p:spPr>
          <a:xfrm>
            <a:off x="2547620" y="1753870"/>
            <a:ext cx="4958715" cy="2882265"/>
          </a:xfrm>
          <a:prstGeom prst="rect">
            <a:avLst/>
          </a:prstGeom>
        </p:spPr>
      </p:pic>
      <p:pic>
        <p:nvPicPr>
          <p:cNvPr id="7" name="图片 6" descr="future"/>
          <p:cNvPicPr>
            <a:picLocks noChangeAspect="1"/>
          </p:cNvPicPr>
          <p:nvPr/>
        </p:nvPicPr>
        <p:blipFill>
          <a:blip r:embed="rId3"/>
          <a:stretch>
            <a:fillRect/>
          </a:stretch>
        </p:blipFill>
        <p:spPr>
          <a:xfrm>
            <a:off x="-8890" y="4636135"/>
            <a:ext cx="4038600" cy="2212340"/>
          </a:xfrm>
          <a:prstGeom prst="rect">
            <a:avLst/>
          </a:prstGeom>
        </p:spPr>
      </p:pic>
      <p:pic>
        <p:nvPicPr>
          <p:cNvPr id="9" name="图片 8" descr="光芒"/>
          <p:cNvPicPr>
            <a:picLocks noChangeAspect="1"/>
          </p:cNvPicPr>
          <p:nvPr/>
        </p:nvPicPr>
        <p:blipFill>
          <a:blip r:embed="rId4"/>
          <a:stretch>
            <a:fillRect/>
          </a:stretch>
        </p:blipFill>
        <p:spPr>
          <a:xfrm>
            <a:off x="5568315" y="4636135"/>
            <a:ext cx="3543300" cy="2286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Basic goal of Pattern classification</a:t>
            </a:r>
          </a:p>
        </p:txBody>
      </p:sp>
      <p:sp>
        <p:nvSpPr>
          <p:cNvPr id="103427" name="Rectangle 3"/>
          <p:cNvSpPr>
            <a:spLocks noGrp="1" noRot="1" noChangeArrowheads="1"/>
          </p:cNvSpPr>
          <p:nvPr>
            <p:ph idx="1"/>
          </p:nvPr>
        </p:nvSpPr>
        <p:spPr>
          <a:xfrm>
            <a:off x="323850" y="1557338"/>
            <a:ext cx="8540750" cy="44989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Assign a proper label to  a new pattern (sample)</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p:txBody>
      </p:sp>
      <p:pic>
        <p:nvPicPr>
          <p:cNvPr id="25603" name="Picture 4" descr="女人 1"/>
          <p:cNvPicPr>
            <a:picLocks noChangeAspect="1"/>
          </p:cNvPicPr>
          <p:nvPr/>
        </p:nvPicPr>
        <p:blipFill>
          <a:blip r:embed="rId2"/>
          <a:stretch>
            <a:fillRect/>
          </a:stretch>
        </p:blipFill>
        <p:spPr>
          <a:xfrm>
            <a:off x="1763713" y="2781300"/>
            <a:ext cx="1158875" cy="1871663"/>
          </a:xfrm>
          <a:prstGeom prst="rect">
            <a:avLst/>
          </a:prstGeom>
          <a:noFill/>
          <a:ln w="9525">
            <a:noFill/>
          </a:ln>
        </p:spPr>
      </p:pic>
      <p:pic>
        <p:nvPicPr>
          <p:cNvPr id="25604" name="Picture 5" descr="man 1"/>
          <p:cNvPicPr>
            <a:picLocks noChangeAspect="1"/>
          </p:cNvPicPr>
          <p:nvPr/>
        </p:nvPicPr>
        <p:blipFill>
          <a:blip r:embed="rId3"/>
          <a:stretch>
            <a:fillRect/>
          </a:stretch>
        </p:blipFill>
        <p:spPr>
          <a:xfrm>
            <a:off x="5435600" y="2565400"/>
            <a:ext cx="838200" cy="2266950"/>
          </a:xfrm>
          <a:prstGeom prst="rect">
            <a:avLst/>
          </a:prstGeom>
          <a:noFill/>
          <a:ln w="9525">
            <a:noFill/>
          </a:ln>
        </p:spPr>
      </p:pic>
      <p:pic>
        <p:nvPicPr>
          <p:cNvPr id="25605" name="Picture 6" descr="man 2"/>
          <p:cNvPicPr>
            <a:picLocks noChangeAspect="1"/>
          </p:cNvPicPr>
          <p:nvPr/>
        </p:nvPicPr>
        <p:blipFill>
          <a:blip r:embed="rId4"/>
          <a:stretch>
            <a:fillRect/>
          </a:stretch>
        </p:blipFill>
        <p:spPr>
          <a:xfrm>
            <a:off x="1835150" y="4941888"/>
            <a:ext cx="1144588" cy="1789112"/>
          </a:xfrm>
          <a:prstGeom prst="rect">
            <a:avLst/>
          </a:prstGeom>
          <a:noFill/>
          <a:ln w="9525">
            <a:noFill/>
          </a:ln>
        </p:spPr>
      </p:pic>
      <p:pic>
        <p:nvPicPr>
          <p:cNvPr id="25606" name="Picture 7" descr="man 3"/>
          <p:cNvPicPr>
            <a:picLocks noChangeAspect="1"/>
          </p:cNvPicPr>
          <p:nvPr/>
        </p:nvPicPr>
        <p:blipFill>
          <a:blip r:embed="rId5"/>
          <a:stretch>
            <a:fillRect/>
          </a:stretch>
        </p:blipFill>
        <p:spPr>
          <a:xfrm>
            <a:off x="3563938" y="5084763"/>
            <a:ext cx="1266825" cy="1512887"/>
          </a:xfrm>
          <a:prstGeom prst="rect">
            <a:avLst/>
          </a:prstGeom>
          <a:noFill/>
          <a:ln w="9525">
            <a:noFill/>
          </a:ln>
        </p:spPr>
      </p:pic>
      <p:sp>
        <p:nvSpPr>
          <p:cNvPr id="103432" name="Rectangle 8"/>
          <p:cNvSpPr>
            <a:spLocks noChangeArrowheads="1"/>
          </p:cNvSpPr>
          <p:nvPr/>
        </p:nvSpPr>
        <p:spPr bwMode="auto">
          <a:xfrm>
            <a:off x="0" y="3141663"/>
            <a:ext cx="1331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known</a:t>
            </a:r>
            <a:endPar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
        <p:nvSpPr>
          <p:cNvPr id="103433" name="Rectangle 9"/>
          <p:cNvSpPr>
            <a:spLocks noChangeArrowheads="1"/>
          </p:cNvSpPr>
          <p:nvPr/>
        </p:nvSpPr>
        <p:spPr bwMode="auto">
          <a:xfrm>
            <a:off x="0" y="5373688"/>
            <a:ext cx="1763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unknown</a:t>
            </a:r>
            <a:endPar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
        <p:nvSpPr>
          <p:cNvPr id="25609" name="AutoShape 10"/>
          <p:cNvSpPr/>
          <p:nvPr/>
        </p:nvSpPr>
        <p:spPr>
          <a:xfrm rot="4072440">
            <a:off x="3132138" y="2420938"/>
            <a:ext cx="360362" cy="792162"/>
          </a:xfrm>
          <a:prstGeom prst="downArrow">
            <a:avLst>
              <a:gd name="adj1" fmla="val 50000"/>
              <a:gd name="adj2" fmla="val 54945"/>
            </a:avLst>
          </a:prstGeom>
          <a:solidFill>
            <a:schemeClr val="accent1"/>
          </a:solidFill>
          <a:ln w="12700" cap="sq" cmpd="sng">
            <a:solidFill>
              <a:schemeClr val="tx1"/>
            </a:solidFill>
            <a:prstDash val="solid"/>
            <a:miter/>
            <a:headEnd type="none" w="sm" len="sm"/>
            <a:tailEnd type="none" w="sm" len="sm"/>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sp>
        <p:nvSpPr>
          <p:cNvPr id="103435" name="Rectangle 11"/>
          <p:cNvSpPr>
            <a:spLocks noChangeArrowheads="1"/>
          </p:cNvSpPr>
          <p:nvPr/>
        </p:nvSpPr>
        <p:spPr bwMode="auto">
          <a:xfrm>
            <a:off x="3708400" y="2420938"/>
            <a:ext cx="1223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3300"/>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Woman</a:t>
            </a:r>
            <a:endParaRPr kumimoji="0" lang="zh-CN" altLang="en-US" sz="1800" b="0" i="0" u="none" strike="noStrike" kern="1200" cap="none" spc="0" normalizeH="0" baseline="0" noProof="0">
              <a:ln>
                <a:noFill/>
              </a:ln>
              <a:solidFill>
                <a:srgbClr val="FF3300"/>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
        <p:nvSpPr>
          <p:cNvPr id="25611" name="AutoShape 12"/>
          <p:cNvSpPr/>
          <p:nvPr/>
        </p:nvSpPr>
        <p:spPr>
          <a:xfrm rot="4072440">
            <a:off x="6516688" y="2492375"/>
            <a:ext cx="360362" cy="792163"/>
          </a:xfrm>
          <a:prstGeom prst="downArrow">
            <a:avLst>
              <a:gd name="adj1" fmla="val 50000"/>
              <a:gd name="adj2" fmla="val 54945"/>
            </a:avLst>
          </a:prstGeom>
          <a:solidFill>
            <a:srgbClr val="339966"/>
          </a:solidFill>
          <a:ln w="12700" cap="sq" cmpd="sng">
            <a:solidFill>
              <a:schemeClr val="tx1"/>
            </a:solidFill>
            <a:prstDash val="solid"/>
            <a:miter/>
            <a:headEnd type="none" w="sm" len="sm"/>
            <a:tailEnd type="none" w="sm" len="sm"/>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sp>
        <p:nvSpPr>
          <p:cNvPr id="103437" name="Rectangle 13"/>
          <p:cNvSpPr>
            <a:spLocks noChangeArrowheads="1"/>
          </p:cNvSpPr>
          <p:nvPr/>
        </p:nvSpPr>
        <p:spPr bwMode="auto">
          <a:xfrm>
            <a:off x="7164388" y="2492375"/>
            <a:ext cx="1223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3300"/>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Man</a:t>
            </a:r>
            <a:endParaRPr kumimoji="0" lang="zh-CN" altLang="en-US" sz="1800" b="0" i="0" u="none" strike="noStrike" kern="1200" cap="none" spc="0" normalizeH="0" baseline="0" noProof="0">
              <a:ln>
                <a:noFill/>
              </a:ln>
              <a:solidFill>
                <a:srgbClr val="FF3300"/>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pic>
        <p:nvPicPr>
          <p:cNvPr id="25613" name="Picture 14" descr="问号"/>
          <p:cNvPicPr>
            <a:picLocks noChangeAspect="1"/>
          </p:cNvPicPr>
          <p:nvPr/>
        </p:nvPicPr>
        <p:blipFill>
          <a:blip r:embed="rId6"/>
          <a:stretch>
            <a:fillRect/>
          </a:stretch>
        </p:blipFill>
        <p:spPr>
          <a:xfrm>
            <a:off x="5003800" y="5084763"/>
            <a:ext cx="1466850" cy="1428750"/>
          </a:xfrm>
          <a:prstGeom prst="rect">
            <a:avLst/>
          </a:prstGeom>
          <a:noFill/>
          <a:ln w="9525">
            <a:noFill/>
          </a:ln>
        </p:spPr>
      </p:pic>
      <p:sp>
        <p:nvSpPr>
          <p:cNvPr id="103439" name="Rectangle 15"/>
          <p:cNvSpPr>
            <a:spLocks noChangeArrowheads="1"/>
          </p:cNvSpPr>
          <p:nvPr/>
        </p:nvSpPr>
        <p:spPr bwMode="auto">
          <a:xfrm>
            <a:off x="6516688" y="5373688"/>
            <a:ext cx="2627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800000"/>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Woman or man ??</a:t>
            </a:r>
            <a:endParaRPr kumimoji="0" lang="zh-CN" altLang="en-US" sz="2400" b="0" i="0" u="none" strike="noStrike" kern="1200" cap="none" spc="0" normalizeH="0" baseline="0" noProof="0">
              <a:ln>
                <a:noFill/>
              </a:ln>
              <a:solidFill>
                <a:srgbClr val="800000"/>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How to a system work: simple demo</a:t>
            </a:r>
          </a:p>
        </p:txBody>
      </p:sp>
      <p:sp>
        <p:nvSpPr>
          <p:cNvPr id="104452" name="Rectangle 4"/>
          <p:cNvSpPr>
            <a:spLocks noGrp="1" noRot="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hlinkClick r:id="rId2" action="ppaction://hlinkfile"/>
              </a:rPr>
              <a:t>Face recognition</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An example</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
            </a:r>
            <a:b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4" name="灯片编号占位符 3"/>
          <p:cNvSpPr txBox="1">
            <a:spLocks noGrp="1"/>
          </p:cNvSpPr>
          <p:nvPr/>
        </p:nvSpPr>
        <p:spPr bwMode="auto">
          <a:xfrm>
            <a:off x="3124200" y="6245225"/>
            <a:ext cx="2895600" cy="476250"/>
          </a:xfrm>
          <a:prstGeom prst="rect">
            <a:avLst/>
          </a:prstGeom>
          <a:noFill/>
          <a:ln>
            <a:miter lim="800000"/>
          </a:ln>
        </p:spPr>
        <p:txBody>
          <a:bodyPr anchor="b"/>
          <a:lstStyle/>
          <a:p>
            <a:pPr algn="ctr"/>
            <a:fld id="{9A0DB2DC-4C9A-4742-B13C-FB6460FD3503}" type="slidenum">
              <a:rPr lang="zh-CN" altLang="en-US" sz="1400" noProof="1" dirty="0">
                <a:effectLst>
                  <a:outerShdw blurRad="38100" dist="38100" dir="2700000">
                    <a:srgbClr val="C0C0C0"/>
                  </a:outerShdw>
                </a:effectLst>
                <a:latin typeface="Arial" panose="020B0604020202020204" pitchFamily="34" charset="0"/>
                <a:ea typeface="宋体" panose="02010600030101010101" pitchFamily="2" charset="-122"/>
                <a:cs typeface="+mn-cs"/>
              </a:rPr>
              <a:t>36</a:t>
            </a:fld>
            <a:endParaRPr lang="zh-CN" altLang="en-US" sz="1400" noProof="1">
              <a:effectLst>
                <a:outerShdw blurRad="38100" dist="38100" dir="2700000">
                  <a:srgbClr val="C0C0C0"/>
                </a:outerShdw>
              </a:effectLst>
              <a:latin typeface="Arial" panose="020B0604020202020204" pitchFamily="34" charset="0"/>
            </a:endParaRPr>
          </a:p>
        </p:txBody>
      </p:sp>
      <p:pic>
        <p:nvPicPr>
          <p:cNvPr id="27651" name="Picture 2" descr="E:\项目\2012\地方项目\技术创新\答辩\演示-2012-7\演示\Robbery image\22.png"/>
          <p:cNvPicPr>
            <a:picLocks noChangeAspect="1"/>
          </p:cNvPicPr>
          <p:nvPr/>
        </p:nvPicPr>
        <p:blipFill>
          <a:blip r:embed="rId4"/>
          <a:stretch>
            <a:fillRect/>
          </a:stretch>
        </p:blipFill>
        <p:spPr>
          <a:xfrm>
            <a:off x="2987675" y="4410075"/>
            <a:ext cx="2592388" cy="2447925"/>
          </a:xfrm>
          <a:prstGeom prst="rect">
            <a:avLst/>
          </a:prstGeom>
          <a:noFill/>
          <a:ln w="9525">
            <a:noFill/>
          </a:ln>
        </p:spPr>
      </p:pic>
      <p:pic>
        <p:nvPicPr>
          <p:cNvPr id="27652" name="Picture 9" descr="E:\项目\2012\地方项目\技术创新\答辩\演示-2012-7\演示\Robbery image\11.png"/>
          <p:cNvPicPr>
            <a:picLocks noChangeAspect="1"/>
          </p:cNvPicPr>
          <p:nvPr/>
        </p:nvPicPr>
        <p:blipFill>
          <a:blip r:embed="rId5"/>
          <a:stretch>
            <a:fillRect/>
          </a:stretch>
        </p:blipFill>
        <p:spPr>
          <a:xfrm>
            <a:off x="250825" y="1916113"/>
            <a:ext cx="2520950" cy="2376487"/>
          </a:xfrm>
          <a:prstGeom prst="rect">
            <a:avLst/>
          </a:prstGeom>
          <a:noFill/>
          <a:ln w="9525">
            <a:noFill/>
          </a:ln>
        </p:spPr>
      </p:pic>
      <p:pic>
        <p:nvPicPr>
          <p:cNvPr id="27653" name="Picture 10" descr="E:\项目\2012\地方项目\技术创新\答辩\演示-2012-7\演示\Robbery image\15.png"/>
          <p:cNvPicPr>
            <a:picLocks noChangeAspect="1"/>
          </p:cNvPicPr>
          <p:nvPr/>
        </p:nvPicPr>
        <p:blipFill>
          <a:blip r:embed="rId6"/>
          <a:stretch>
            <a:fillRect/>
          </a:stretch>
        </p:blipFill>
        <p:spPr>
          <a:xfrm>
            <a:off x="3203575" y="1844675"/>
            <a:ext cx="2376488" cy="2376488"/>
          </a:xfrm>
          <a:prstGeom prst="rect">
            <a:avLst/>
          </a:prstGeom>
          <a:noFill/>
          <a:ln w="9525">
            <a:noFill/>
          </a:ln>
        </p:spPr>
      </p:pic>
      <p:pic>
        <p:nvPicPr>
          <p:cNvPr id="27654" name="Picture 11" descr="2"/>
          <p:cNvPicPr>
            <a:picLocks noChangeAspect="1"/>
          </p:cNvPicPr>
          <p:nvPr/>
        </p:nvPicPr>
        <p:blipFill>
          <a:blip r:embed="rId7"/>
          <a:stretch>
            <a:fillRect/>
          </a:stretch>
        </p:blipFill>
        <p:spPr>
          <a:xfrm>
            <a:off x="179388" y="4508500"/>
            <a:ext cx="2751137" cy="2089150"/>
          </a:xfrm>
          <a:prstGeom prst="rect">
            <a:avLst/>
          </a:prstGeom>
          <a:noFill/>
          <a:ln w="9525">
            <a:noFill/>
          </a:ln>
        </p:spPr>
      </p:pic>
      <p:pic>
        <p:nvPicPr>
          <p:cNvPr id="27655" name="Picture 4" descr="E:\项目\2012\地方项目\技术创新\答辩\演示-2012-7\演示\Robbery image\2.png"/>
          <p:cNvPicPr>
            <a:picLocks noChangeAspect="1"/>
          </p:cNvPicPr>
          <p:nvPr/>
        </p:nvPicPr>
        <p:blipFill>
          <a:blip r:embed="rId8"/>
          <a:stretch>
            <a:fillRect/>
          </a:stretch>
        </p:blipFill>
        <p:spPr>
          <a:xfrm>
            <a:off x="5724525" y="1773238"/>
            <a:ext cx="2984500" cy="2303462"/>
          </a:xfrm>
          <a:prstGeom prst="rect">
            <a:avLst/>
          </a:prstGeom>
          <a:noFill/>
          <a:ln w="9525">
            <a:noFill/>
          </a:ln>
        </p:spPr>
      </p:pic>
      <p:pic>
        <p:nvPicPr>
          <p:cNvPr id="12" name="VideoJoiner120709210331.avi">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9"/>
          <a:stretch>
            <a:fillRect/>
          </a:stretch>
        </p:blipFill>
        <p:spPr>
          <a:xfrm>
            <a:off x="5651500" y="4383088"/>
            <a:ext cx="3024188" cy="2474912"/>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8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p:cTn id="12" fill="hold" display="0">
                  <p:stCondLst>
                    <p:cond delay="indefinite"/>
                  </p:stCondLst>
                  <p:endCondLst>
                    <p:cond evt="onNext" delay="0">
                      <p:tgtEl>
                        <p:sldTgt/>
                      </p:tgtEl>
                    </p:cond>
                    <p:cond evt="onPrev" delay="0">
                      <p:tgtEl>
                        <p:sldTgt/>
                      </p:tgtEl>
                    </p:cond>
                  </p:endCondLst>
                </p:cTn>
                <p:tgtEl>
                  <p:spTgt spid="1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33375"/>
            <a:ext cx="7859713" cy="1371600"/>
          </a:xfrm>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rgbClr val="FF3399"/>
                </a:solidFill>
                <a:effectLst>
                  <a:outerShdw blurRad="38100" dist="38100" dir="2700000" algn="tl">
                    <a:srgbClr val="000000"/>
                  </a:outerShdw>
                </a:effectLst>
                <a:uLnTx/>
                <a:uFillTx/>
                <a:latin typeface="Times New Roman" panose="02020603050405020304" pitchFamily="18" charset="0"/>
                <a:ea typeface="+mj-ea"/>
                <a:cs typeface="+mj-cs"/>
              </a:rPr>
              <a:t>Another example</a:t>
            </a:r>
            <a:br>
              <a:rPr kumimoji="0" lang="en-US" altLang="zh-CN" sz="4400" b="0" i="0" u="none" strike="noStrike" kern="0" cap="none" spc="0" normalizeH="0" baseline="0" noProof="0" smtClean="0">
                <a:ln>
                  <a:noFill/>
                </a:ln>
                <a:solidFill>
                  <a:srgbClr val="FF3399"/>
                </a:solidFill>
                <a:effectLst>
                  <a:outerShdw blurRad="38100" dist="38100" dir="2700000" algn="tl">
                    <a:srgbClr val="000000"/>
                  </a:outerShdw>
                </a:effectLst>
                <a:uLnTx/>
                <a:uFillTx/>
                <a:latin typeface="Times New Roman" panose="02020603050405020304" pitchFamily="18" charset="0"/>
                <a:ea typeface="+mj-ea"/>
                <a:cs typeface="+mj-cs"/>
              </a:rPr>
            </a:b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Times New Roman" panose="02020603050405020304" pitchFamily="18" charset="0"/>
              <a:ea typeface="+mj-ea"/>
              <a:cs typeface="+mj-cs"/>
            </a:endParaRPr>
          </a:p>
        </p:txBody>
      </p:sp>
      <p:sp>
        <p:nvSpPr>
          <p:cNvPr id="3" name="内容占位符 2"/>
          <p:cNvSpPr>
            <a:spLocks noGrp="1"/>
          </p:cNvSpPr>
          <p:nvPr>
            <p:ph idx="1"/>
          </p:nvPr>
        </p:nvSpPr>
        <p:spPr>
          <a:xfrm>
            <a:off x="468313" y="1484313"/>
            <a:ext cx="8675688" cy="5491163"/>
          </a:xfrm>
        </p:spPr>
        <p:txBody>
          <a:bodyPr wrap="square" lIns="91440" tIns="45720" rIns="91440" bIns="45720" numCol="1" anchor="t" anchorCtr="0" compatLnSpc="1"/>
          <a:lstStyle/>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8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8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8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0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8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8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8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0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000" b="1" i="0" u="none" strike="noStrike" kern="0" cap="none" spc="0" normalizeH="0" baseline="0" noProof="0" smtClean="0">
              <a:ln>
                <a:noFill/>
              </a:ln>
              <a:solidFill>
                <a:srgbClr val="FF3399"/>
              </a:solidFill>
              <a:effectLst>
                <a:outerShdw blurRad="38100" dist="38100" dir="2700000" algn="tl">
                  <a:srgbClr val="000000"/>
                </a:outerShdw>
              </a:effectLst>
              <a:uLnTx/>
              <a:uFillTx/>
              <a:latin typeface="+mn-lt"/>
              <a:ea typeface="+mn-ea"/>
            </a:endParaRPr>
          </a:p>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8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8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742950" marR="0" lvl="2" indent="-3429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a:pPr>
            <a:endParaRPr kumimoji="0" lang="en-US" altLang="zh-CN" sz="24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742950" marR="0" lvl="2" indent="-3429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a:pPr>
            <a:endParaRPr kumimoji="0" lang="en-US" altLang="zh-CN" sz="24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742950" marR="0" lvl="2" indent="-3429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a:pPr>
            <a:endParaRPr kumimoji="0" lang="en-US" altLang="zh-CN" sz="24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342900" marR="0" lvl="1"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Char char="v"/>
              <a:defRPr/>
            </a:pPr>
            <a:endParaRPr kumimoji="0" lang="en-US" altLang="zh-CN" sz="2800" b="1" i="0" u="none" strike="noStrike" kern="0" cap="none" spc="0" normalizeH="0" baseline="0" noProof="0" smtClean="0">
              <a:ln>
                <a:noFill/>
              </a:ln>
              <a:solidFill>
                <a:srgbClr val="FFFFFF"/>
              </a:solidFill>
              <a:effectLst>
                <a:outerShdw blurRad="38100" dist="38100" dir="2700000" algn="tl">
                  <a:srgbClr val="000000"/>
                </a:outerShdw>
              </a:effectLst>
              <a:uLnTx/>
              <a:uFillTx/>
              <a:latin typeface="+mn-lt"/>
              <a:ea typeface="+mn-ea"/>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灯片编号占位符 3"/>
          <p:cNvSpPr txBox="1">
            <a:spLocks noGrp="1"/>
          </p:cNvSpPr>
          <p:nvPr/>
        </p:nvSpPr>
        <p:spPr bwMode="auto">
          <a:xfrm>
            <a:off x="3124200" y="6245225"/>
            <a:ext cx="2895600" cy="476250"/>
          </a:xfrm>
          <a:prstGeom prst="rect">
            <a:avLst/>
          </a:prstGeom>
          <a:noFill/>
          <a:ln>
            <a:miter lim="800000"/>
          </a:ln>
        </p:spPr>
        <p:txBody>
          <a:bodyPr anchor="b"/>
          <a:lstStyle/>
          <a:p>
            <a:pPr algn="ctr"/>
            <a:fld id="{9A0DB2DC-4C9A-4742-B13C-FB6460FD3503}" type="slidenum">
              <a:rPr lang="zh-CN" altLang="en-US" sz="1400" noProof="1" dirty="0">
                <a:effectLst>
                  <a:outerShdw blurRad="38100" dist="38100" dir="2700000">
                    <a:srgbClr val="C0C0C0"/>
                  </a:outerShdw>
                </a:effectLst>
                <a:latin typeface="Arial" panose="020B0604020202020204" pitchFamily="34" charset="0"/>
                <a:ea typeface="宋体" panose="02010600030101010101" pitchFamily="2" charset="-122"/>
                <a:cs typeface="+mn-cs"/>
              </a:rPr>
              <a:t>37</a:t>
            </a:fld>
            <a:endParaRPr lang="zh-CN" altLang="en-US" sz="1400" noProof="1">
              <a:effectLst>
                <a:outerShdw blurRad="38100" dist="38100" dir="2700000">
                  <a:srgbClr val="C0C0C0"/>
                </a:outerShdw>
              </a:effectLst>
              <a:latin typeface="Arial" panose="020B0604020202020204" pitchFamily="34" charset="0"/>
            </a:endParaRPr>
          </a:p>
        </p:txBody>
      </p:sp>
      <p:pic>
        <p:nvPicPr>
          <p:cNvPr id="28676" name="Picture 2" descr="1"/>
          <p:cNvPicPr>
            <a:picLocks noChangeAspect="1"/>
          </p:cNvPicPr>
          <p:nvPr/>
        </p:nvPicPr>
        <p:blipFill>
          <a:blip r:embed="rId2"/>
          <a:stretch>
            <a:fillRect/>
          </a:stretch>
        </p:blipFill>
        <p:spPr>
          <a:xfrm>
            <a:off x="2771775" y="1916113"/>
            <a:ext cx="1498600" cy="1504950"/>
          </a:xfrm>
          <a:prstGeom prst="rect">
            <a:avLst/>
          </a:prstGeom>
          <a:noFill/>
          <a:ln w="9525">
            <a:noFill/>
          </a:ln>
        </p:spPr>
      </p:pic>
      <p:pic>
        <p:nvPicPr>
          <p:cNvPr id="28677" name="Picture 3" descr="2"/>
          <p:cNvPicPr>
            <a:picLocks noChangeAspect="1"/>
          </p:cNvPicPr>
          <p:nvPr/>
        </p:nvPicPr>
        <p:blipFill>
          <a:blip r:embed="rId3"/>
          <a:stretch>
            <a:fillRect/>
          </a:stretch>
        </p:blipFill>
        <p:spPr>
          <a:xfrm>
            <a:off x="827088" y="1916113"/>
            <a:ext cx="1533525" cy="1544637"/>
          </a:xfrm>
          <a:prstGeom prst="rect">
            <a:avLst/>
          </a:prstGeom>
          <a:noFill/>
          <a:ln w="9525">
            <a:noFill/>
          </a:ln>
        </p:spPr>
      </p:pic>
      <p:pic>
        <p:nvPicPr>
          <p:cNvPr id="28678" name="Picture 4" descr="3"/>
          <p:cNvPicPr>
            <a:picLocks noChangeAspect="1"/>
          </p:cNvPicPr>
          <p:nvPr/>
        </p:nvPicPr>
        <p:blipFill>
          <a:blip r:embed="rId4"/>
          <a:stretch>
            <a:fillRect/>
          </a:stretch>
        </p:blipFill>
        <p:spPr>
          <a:xfrm>
            <a:off x="4859338" y="1916113"/>
            <a:ext cx="1485900" cy="1504950"/>
          </a:xfrm>
          <a:prstGeom prst="rect">
            <a:avLst/>
          </a:prstGeom>
          <a:noFill/>
          <a:ln w="9525">
            <a:noFill/>
          </a:ln>
        </p:spPr>
      </p:pic>
      <p:pic>
        <p:nvPicPr>
          <p:cNvPr id="28679" name="Picture 5" descr="5"/>
          <p:cNvPicPr>
            <a:picLocks noChangeAspect="1"/>
          </p:cNvPicPr>
          <p:nvPr/>
        </p:nvPicPr>
        <p:blipFill>
          <a:blip r:embed="rId5"/>
          <a:stretch>
            <a:fillRect/>
          </a:stretch>
        </p:blipFill>
        <p:spPr>
          <a:xfrm>
            <a:off x="900113" y="4292600"/>
            <a:ext cx="1590675" cy="1533525"/>
          </a:xfrm>
          <a:prstGeom prst="rect">
            <a:avLst/>
          </a:prstGeom>
          <a:noFill/>
          <a:ln w="9525">
            <a:noFill/>
          </a:ln>
        </p:spPr>
      </p:pic>
      <p:pic>
        <p:nvPicPr>
          <p:cNvPr id="28680" name="Picture 6" descr="6"/>
          <p:cNvPicPr>
            <a:picLocks noChangeAspect="1"/>
          </p:cNvPicPr>
          <p:nvPr/>
        </p:nvPicPr>
        <p:blipFill>
          <a:blip r:embed="rId6"/>
          <a:stretch>
            <a:fillRect/>
          </a:stretch>
        </p:blipFill>
        <p:spPr>
          <a:xfrm>
            <a:off x="2916238" y="4292600"/>
            <a:ext cx="1612900" cy="1546225"/>
          </a:xfrm>
          <a:prstGeom prst="rect">
            <a:avLst/>
          </a:prstGeom>
          <a:noFill/>
          <a:ln w="9525">
            <a:noFill/>
          </a:ln>
        </p:spPr>
      </p:pic>
      <p:pic>
        <p:nvPicPr>
          <p:cNvPr id="28681" name="Picture 7" descr="4"/>
          <p:cNvPicPr>
            <a:picLocks noChangeAspect="1"/>
          </p:cNvPicPr>
          <p:nvPr/>
        </p:nvPicPr>
        <p:blipFill>
          <a:blip r:embed="rId7"/>
          <a:stretch>
            <a:fillRect/>
          </a:stretch>
        </p:blipFill>
        <p:spPr>
          <a:xfrm>
            <a:off x="4859338" y="4292600"/>
            <a:ext cx="1612900" cy="152400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a:xfrm>
            <a:off x="323850" y="0"/>
            <a:ext cx="8540750" cy="7651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TYPE OF PATTERNS</a:t>
            </a:r>
          </a:p>
        </p:txBody>
      </p:sp>
      <p:sp>
        <p:nvSpPr>
          <p:cNvPr id="77827" name="Rectangle 3"/>
          <p:cNvSpPr>
            <a:spLocks noGrp="1" noRot="1" noChangeArrowheads="1"/>
          </p:cNvSpPr>
          <p:nvPr>
            <p:ph type="body" idx="1"/>
          </p:nvPr>
        </p:nvSpPr>
        <p:spPr>
          <a:xfrm>
            <a:off x="179388" y="549275"/>
            <a:ext cx="8839200" cy="5368925"/>
          </a:xfrm>
        </p:spPr>
        <p:txBody>
          <a:bodyPr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endParaRPr kumimoji="0" lang="zh-CN" altLang="en-US"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2200" b="0" i="0" u="none" strike="noStrike" kern="0" cap="none" spc="0" normalizeH="0" baseline="0" noProof="0" smtClean="0">
                <a:ln>
                  <a:noFill/>
                </a:ln>
                <a:solidFill>
                  <a:schemeClr val="hlink"/>
                </a:solidFill>
                <a:effectLst>
                  <a:outerShdw blurRad="38100" dist="38100" dir="2700000" algn="tl">
                    <a:srgbClr val="000000"/>
                  </a:outerShdw>
                </a:effectLst>
                <a:uLnTx/>
                <a:uFillTx/>
                <a:latin typeface="+mn-lt"/>
                <a:ea typeface="+mn-ea"/>
                <a:cs typeface="+mn-cs"/>
              </a:rPr>
              <a:t>1.SPATIAL PATTERNS-</a:t>
            </a: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These patterns are located in space.</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Eg:- characters in character recognition</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  images of ground covers in remote sensing</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  images of medical diagnosis.</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2200" b="0" i="0" u="none" strike="noStrike" kern="0" cap="none" spc="0" normalizeH="0" baseline="0" noProof="0" smtClean="0">
                <a:ln>
                  <a:noFill/>
                </a:ln>
                <a:solidFill>
                  <a:schemeClr val="hlink"/>
                </a:solidFill>
                <a:effectLst>
                  <a:outerShdw blurRad="38100" dist="38100" dir="2700000" algn="tl">
                    <a:srgbClr val="000000"/>
                  </a:outerShdw>
                </a:effectLst>
                <a:uLnTx/>
                <a:uFillTx/>
                <a:latin typeface="+mn-lt"/>
                <a:ea typeface="+mn-ea"/>
                <a:cs typeface="+mn-cs"/>
              </a:rPr>
              <a:t>2.TEMPORAL PATTERN</a:t>
            </a: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-These are distributed in time.</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Eg:- Radar signal, speech recognition, sonar signal etc.</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2200" b="0" i="0" u="none" strike="noStrike" kern="0" cap="none" spc="0" normalizeH="0" baseline="0" noProof="0" smtClean="0">
                <a:ln>
                  <a:noFill/>
                </a:ln>
                <a:solidFill>
                  <a:schemeClr val="hlink"/>
                </a:solidFill>
                <a:effectLst>
                  <a:outerShdw blurRad="38100" dist="38100" dir="2700000" algn="tl">
                    <a:srgbClr val="000000"/>
                  </a:outerShdw>
                </a:effectLst>
                <a:uLnTx/>
                <a:uFillTx/>
                <a:latin typeface="+mn-lt"/>
                <a:ea typeface="+mn-ea"/>
                <a:cs typeface="+mn-cs"/>
              </a:rPr>
              <a:t>3.ABSTRACT PATTERNS</a:t>
            </a: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-Here the patterns are distributed neither in space nor time.</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Eg:- classification of people based on psychological tests.</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  Medical diagnosis based on medical history and other   </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medical tests.</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  Classification of people based on language they speak.</a:t>
            </a:r>
          </a:p>
        </p:txBody>
      </p:sp>
      <p:pic>
        <p:nvPicPr>
          <p:cNvPr id="29699" name="Picture 4" descr="wave 1"/>
          <p:cNvPicPr>
            <a:picLocks noChangeAspect="1"/>
          </p:cNvPicPr>
          <p:nvPr/>
        </p:nvPicPr>
        <p:blipFill>
          <a:blip r:embed="rId2"/>
          <a:stretch>
            <a:fillRect/>
          </a:stretch>
        </p:blipFill>
        <p:spPr>
          <a:xfrm>
            <a:off x="7269163" y="2924175"/>
            <a:ext cx="1874837" cy="790575"/>
          </a:xfrm>
          <a:prstGeom prst="rect">
            <a:avLst/>
          </a:prstGeom>
          <a:noFill/>
          <a:ln w="9525">
            <a:noFill/>
          </a:ln>
        </p:spPr>
      </p:pic>
      <p:pic>
        <p:nvPicPr>
          <p:cNvPr id="29700" name="Picture 5" descr="wave 2"/>
          <p:cNvPicPr>
            <a:picLocks noChangeAspect="1"/>
          </p:cNvPicPr>
          <p:nvPr/>
        </p:nvPicPr>
        <p:blipFill>
          <a:blip r:embed="rId3"/>
          <a:stretch>
            <a:fillRect/>
          </a:stretch>
        </p:blipFill>
        <p:spPr>
          <a:xfrm>
            <a:off x="6877050" y="2349500"/>
            <a:ext cx="2266950" cy="574675"/>
          </a:xfrm>
          <a:prstGeom prst="rect">
            <a:avLst/>
          </a:prstGeom>
          <a:noFill/>
          <a:ln w="9525">
            <a:noFill/>
          </a:ln>
        </p:spPr>
      </p:pic>
      <p:pic>
        <p:nvPicPr>
          <p:cNvPr id="29701" name="Picture 6" descr="空间模式"/>
          <p:cNvPicPr>
            <a:picLocks noChangeAspect="1"/>
          </p:cNvPicPr>
          <p:nvPr/>
        </p:nvPicPr>
        <p:blipFill>
          <a:blip r:embed="rId4"/>
          <a:stretch>
            <a:fillRect/>
          </a:stretch>
        </p:blipFill>
        <p:spPr>
          <a:xfrm>
            <a:off x="7524750" y="765175"/>
            <a:ext cx="1619250" cy="1619250"/>
          </a:xfrm>
          <a:prstGeom prst="rect">
            <a:avLst/>
          </a:prstGeom>
          <a:noFill/>
          <a:ln w="9525">
            <a:noFill/>
          </a:ln>
        </p:spPr>
      </p:pic>
      <p:pic>
        <p:nvPicPr>
          <p:cNvPr id="29702" name="Picture 7" descr="上帝说的"/>
          <p:cNvPicPr>
            <a:picLocks noChangeAspect="1"/>
          </p:cNvPicPr>
          <p:nvPr/>
        </p:nvPicPr>
        <p:blipFill>
          <a:blip r:embed="rId5"/>
          <a:stretch>
            <a:fillRect/>
          </a:stretch>
        </p:blipFill>
        <p:spPr>
          <a:xfrm>
            <a:off x="900113" y="5184775"/>
            <a:ext cx="5041900" cy="167322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APPROACH TO PATTERN RECOGNITION</a:t>
            </a:r>
          </a:p>
        </p:txBody>
      </p:sp>
      <p:sp>
        <p:nvSpPr>
          <p:cNvPr id="78851" name="Rectangle 3"/>
          <p:cNvSpPr>
            <a:spLocks noGrp="1" noRot="1" noChangeArrowheads="1"/>
          </p:cNvSpPr>
          <p:nvPr>
            <p:ph idx="1"/>
          </p:nvPr>
        </p:nvSpPr>
        <p:spPr>
          <a:xfrm>
            <a:off x="179388" y="1844675"/>
            <a:ext cx="8726488"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zh-CN" altLang="en-US"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1.Statistical or decision theoretic or discriminant method.</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2.Syntactic or Grammatical or structural approach.</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3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0723" name="Picture 4" descr="tongji"/>
          <p:cNvPicPr>
            <a:picLocks noChangeAspect="1"/>
          </p:cNvPicPr>
          <p:nvPr/>
        </p:nvPicPr>
        <p:blipFill>
          <a:blip r:embed="rId2"/>
          <a:stretch>
            <a:fillRect/>
          </a:stretch>
        </p:blipFill>
        <p:spPr>
          <a:xfrm>
            <a:off x="6588125" y="2636838"/>
            <a:ext cx="2555875" cy="1471612"/>
          </a:xfrm>
          <a:prstGeom prst="rect">
            <a:avLst/>
          </a:prstGeom>
          <a:noFill/>
          <a:ln w="9525">
            <a:noFill/>
          </a:ln>
        </p:spPr>
      </p:pic>
      <p:pic>
        <p:nvPicPr>
          <p:cNvPr id="30724" name="Picture 5" descr="句法图"/>
          <p:cNvPicPr>
            <a:picLocks noChangeAspect="1"/>
          </p:cNvPicPr>
          <p:nvPr/>
        </p:nvPicPr>
        <p:blipFill>
          <a:blip r:embed="rId3"/>
          <a:stretch>
            <a:fillRect/>
          </a:stretch>
        </p:blipFill>
        <p:spPr>
          <a:xfrm>
            <a:off x="2411413" y="4633913"/>
            <a:ext cx="4176712" cy="2224087"/>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xfrm>
            <a:off x="2778125" y="6381750"/>
            <a:ext cx="2895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4</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94211" name="Rectangle 3"/>
          <p:cNvSpPr>
            <a:spLocks noGrp="1" noChangeArrowheads="1"/>
          </p:cNvSpPr>
          <p:nvPr>
            <p:ph type="body" idx="1"/>
          </p:nvPr>
        </p:nvSpPr>
        <p:spPr>
          <a:xfrm>
            <a:off x="395288" y="333375"/>
            <a:ext cx="8229600" cy="4260850"/>
          </a:xfrm>
        </p:spPr>
        <p:txBody>
          <a:bodyPr wrap="square" lIns="91440" tIns="45720" rIns="91440" bIns="45720" numCol="1" anchor="t" anchorCtr="0" compatLnSpc="1"/>
          <a:lstStyle/>
          <a:p>
            <a:pPr marL="990600" marR="0" lvl="1" indent="-5334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Pattern Examples </a:t>
            </a:r>
          </a:p>
          <a:p>
            <a:pPr marL="990600" marR="0" lvl="1" indent="-5334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Students study</a:t>
            </a:r>
          </a:p>
          <a:p>
            <a:pPr marL="990600" marR="0" lvl="1" indent="-5334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Teachers teach lessons</a:t>
            </a:r>
          </a:p>
          <a:p>
            <a:pPr marL="990600" marR="0" lvl="1" indent="-53340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Pattern: n. + verbal phrase </a:t>
            </a:r>
          </a:p>
          <a:p>
            <a:pPr marL="609600" marR="0" lvl="0" indent="-6096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609600" marR="0" lvl="0" indent="-6096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In layman terms: </a:t>
            </a:r>
            <a:r>
              <a:rPr kumimoji="0" lang="en-US" altLang="zh-CN" sz="2800" b="0" i="0" u="none" strike="noStrike" kern="0" cap="none" spc="0" normalizeH="0" baseline="0" noProof="0" smtClean="0">
                <a:ln>
                  <a:noFill/>
                </a:ln>
                <a:solidFill>
                  <a:srgbClr val="800000"/>
                </a:solidFill>
                <a:effectLst>
                  <a:outerShdw blurRad="38100" dist="38100" dir="2700000" algn="tl">
                    <a:srgbClr val="000000"/>
                  </a:outerShdw>
                </a:effectLst>
                <a:uLnTx/>
                <a:uFillTx/>
                <a:latin typeface="+mn-lt"/>
                <a:ea typeface="+mn-ea"/>
                <a:cs typeface="+mn-cs"/>
              </a:rPr>
              <a:t>take in raw data</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to </a:t>
            </a:r>
            <a:r>
              <a:rPr kumimoji="0" lang="en-US" altLang="zh-CN" sz="2800" b="0"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describe a </a:t>
            </a:r>
            <a:r>
              <a:rPr kumimoji="0" lang="en-US" altLang="zh-CN" sz="2800" b="1" i="0" u="none" strike="noStrike" kern="0" cap="none" spc="0" normalizeH="0" baseline="0" noProof="0" smtClean="0">
                <a:ln>
                  <a:noFill/>
                </a:ln>
                <a:solidFill>
                  <a:srgbClr val="FF3300"/>
                </a:solidFill>
                <a:effectLst>
                  <a:outerShdw blurRad="38100" dist="38100" dir="2700000" algn="tl">
                    <a:srgbClr val="000000"/>
                  </a:outerShdw>
                </a:effectLst>
                <a:uLnTx/>
                <a:uFillTx/>
                <a:latin typeface="+mn-lt"/>
                <a:ea typeface="+mn-ea"/>
                <a:cs typeface="+mn-cs"/>
              </a:rPr>
              <a:t>pattern</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(sample)</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and then </a:t>
            </a:r>
            <a:r>
              <a:rPr kumimoji="0" lang="en-US" altLang="zh-CN" sz="2800" b="0" i="0" u="none" strike="noStrike" kern="0" cap="none" spc="0" normalizeH="0" baseline="0" noProof="0" smtClean="0">
                <a:ln>
                  <a:noFill/>
                </a:ln>
                <a:solidFill>
                  <a:srgbClr val="CC3399"/>
                </a:solidFill>
                <a:effectLst>
                  <a:outerShdw blurRad="38100" dist="38100" dir="2700000" algn="tl">
                    <a:srgbClr val="000000"/>
                  </a:outerShdw>
                </a:effectLst>
                <a:uLnTx/>
                <a:uFillTx/>
                <a:latin typeface="+mn-lt"/>
                <a:ea typeface="+mn-ea"/>
                <a:cs typeface="+mn-cs"/>
              </a:rPr>
              <a:t>assign a </a:t>
            </a:r>
            <a:r>
              <a:rPr kumimoji="0" lang="en-US" altLang="zh-CN" sz="2800" b="1" i="0" u="none" strike="noStrike" kern="0" cap="none" spc="0" normalizeH="0" baseline="0" noProof="0" smtClean="0">
                <a:ln>
                  <a:noFill/>
                </a:ln>
                <a:solidFill>
                  <a:srgbClr val="CC3399"/>
                </a:solidFill>
                <a:effectLst>
                  <a:outerShdw blurRad="38100" dist="38100" dir="2700000" algn="tl">
                    <a:srgbClr val="000000"/>
                  </a:outerShdw>
                </a:effectLst>
                <a:uLnTx/>
                <a:uFillTx/>
                <a:latin typeface="+mn-lt"/>
                <a:ea typeface="+mn-ea"/>
                <a:cs typeface="+mn-cs"/>
              </a:rPr>
              <a:t>category</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or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class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to the pattern</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8196" name="Picture 6" descr="It is a cat (or dog)"/>
          <p:cNvPicPr>
            <a:picLocks noChangeAspect="1"/>
          </p:cNvPicPr>
          <p:nvPr/>
        </p:nvPicPr>
        <p:blipFill>
          <a:blip r:embed="rId2"/>
          <a:stretch>
            <a:fillRect/>
          </a:stretch>
        </p:blipFill>
        <p:spPr>
          <a:xfrm>
            <a:off x="1187450" y="4587875"/>
            <a:ext cx="1325563" cy="2270125"/>
          </a:xfrm>
          <a:prstGeom prst="rect">
            <a:avLst/>
          </a:prstGeom>
          <a:noFill/>
          <a:ln w="9525">
            <a:noFill/>
          </a:ln>
        </p:spPr>
      </p:pic>
      <p:sp>
        <p:nvSpPr>
          <p:cNvPr id="11272" name="AutoShape 8"/>
          <p:cNvSpPr/>
          <p:nvPr/>
        </p:nvSpPr>
        <p:spPr>
          <a:xfrm>
            <a:off x="3779838" y="4797425"/>
            <a:ext cx="1223962" cy="1152525"/>
          </a:xfrm>
          <a:prstGeom prst="wedgeEllipseCallout">
            <a:avLst>
              <a:gd name="adj1" fmla="val -179185"/>
              <a:gd name="adj2" fmla="val 62532"/>
            </a:avLst>
          </a:prstGeom>
          <a:solidFill>
            <a:schemeClr val="accent1"/>
          </a:solidFill>
          <a:ln w="12700" cap="sq" cmpd="sng">
            <a:solidFill>
              <a:schemeClr val="tx1"/>
            </a:solidFill>
            <a:prstDash val="solid"/>
            <a:miter/>
            <a:headEnd type="none" w="sm" len="sm"/>
            <a:tailEnd type="none" w="sm" len="sm"/>
          </a:ln>
        </p:spPr>
        <p:txBody>
          <a:bodyPr anchor="t"/>
          <a:lstStyle/>
          <a:p>
            <a:pPr algn="ctr">
              <a:buSzPct val="100000"/>
              <a:buFont typeface="Arial" panose="020B0604020202020204" pitchFamily="34" charset="0"/>
              <a:buNone/>
            </a:pPr>
            <a:r>
              <a:rPr lang="en-US" altLang="zh-CN" sz="2800" dirty="0">
                <a:latin typeface="Tahoma" panose="020B0604030504040204" pitchFamily="34" charset="0"/>
              </a:rPr>
              <a:t>Cat</a:t>
            </a:r>
          </a:p>
        </p:txBody>
      </p:sp>
      <p:pic>
        <p:nvPicPr>
          <p:cNvPr id="8198" name="图片 1" descr="识别物体"/>
          <p:cNvPicPr>
            <a:picLocks noChangeAspect="1"/>
          </p:cNvPicPr>
          <p:nvPr/>
        </p:nvPicPr>
        <p:blipFill>
          <a:blip r:embed="rId3"/>
          <a:stretch>
            <a:fillRect/>
          </a:stretch>
        </p:blipFill>
        <p:spPr>
          <a:xfrm rot="-5400000">
            <a:off x="6062663" y="3602038"/>
            <a:ext cx="2360612" cy="38782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2"/>
                                        </p:tgtEl>
                                        <p:attrNameLst>
                                          <p:attrName>style.visibility</p:attrName>
                                        </p:attrNameLst>
                                      </p:cBhvr>
                                      <p:to>
                                        <p:strVal val="visible"/>
                                      </p:to>
                                    </p:set>
                                    <p:animEffect transition="in" filter="blinds(horizontal)">
                                      <p:cBhvr>
                                        <p:cTn id="7" dur="500"/>
                                        <p:tgtEl>
                                          <p:spTgt spid="1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
            </a:r>
            <a:b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STATISTICAL APPROACH:</a:t>
            </a:r>
            <a:b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r>
              <a:rPr kumimoji="0" lang="en-US" altLang="zh-CN" sz="2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Times New Roman" panose="02020603050405020304" pitchFamily="18" charset="0"/>
                <a:ea typeface="+mj-ea"/>
                <a:cs typeface="+mj-cs"/>
              </a:rPr>
              <a:t>Using </a:t>
            </a:r>
            <a:r>
              <a:rPr kumimoji="0" lang="en-US" altLang="zh-CN" sz="2400" b="1" i="0" u="none" strike="noStrike" kern="0" cap="none" spc="0" normalizeH="0" baseline="0" noProof="0" smtClean="0">
                <a:ln>
                  <a:noFill/>
                </a:ln>
                <a:solidFill>
                  <a:srgbClr val="FF6600"/>
                </a:solidFill>
                <a:effectLst>
                  <a:outerShdw blurRad="38100" dist="38100" dir="2700000" algn="tl">
                    <a:srgbClr val="000000"/>
                  </a:outerShdw>
                </a:effectLst>
                <a:uLnTx/>
                <a:uFillTx/>
                <a:latin typeface="Times New Roman" panose="02020603050405020304" pitchFamily="18" charset="0"/>
                <a:ea typeface="+mj-ea"/>
                <a:cs typeface="+mj-cs"/>
              </a:rPr>
              <a:t>statistics to determine the relationship</a:t>
            </a:r>
            <a:r>
              <a:rPr kumimoji="0" lang="en-US" altLang="zh-CN" sz="2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Times New Roman" panose="02020603050405020304" pitchFamily="18" charset="0"/>
                <a:ea typeface="+mj-ea"/>
                <a:cs typeface="+mj-cs"/>
              </a:rPr>
              <a:t/>
            </a:r>
            <a:br>
              <a:rPr kumimoji="0" lang="en-US" altLang="zh-CN" sz="2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Times New Roman" panose="02020603050405020304" pitchFamily="18" charset="0"/>
                <a:ea typeface="+mj-ea"/>
                <a:cs typeface="+mj-cs"/>
              </a:rPr>
            </a:br>
            <a:r>
              <a:rPr kumimoji="0" lang="en-US" altLang="zh-CN" sz="2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Times New Roman" panose="02020603050405020304" pitchFamily="18" charset="0"/>
                <a:ea typeface="+mj-ea"/>
                <a:cs typeface="+mj-cs"/>
              </a:rPr>
              <a:t> between inputs and outputs</a:t>
            </a:r>
            <a: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 </a:t>
            </a:r>
            <a:b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endPar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86019" name="Rectangle 3"/>
          <p:cNvSpPr>
            <a:spLocks noGrp="1" noRot="1" noChangeArrowheads="1"/>
          </p:cNvSpPr>
          <p:nvPr>
            <p:ph type="body" idx="1"/>
          </p:nvPr>
        </p:nvSpPr>
        <p:spPr>
          <a:xfrm>
            <a:off x="0" y="1905000"/>
            <a:ext cx="9144000" cy="4724400"/>
          </a:xfrm>
        </p:spPr>
        <p:txBody>
          <a:bodyPr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endParaRPr kumimoji="0" lang="zh-CN" altLang="en-US" sz="20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zh-CN" altLang="en-US" sz="1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1598930" marR="0" lvl="4" indent="-31623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zh-CN" altLang="en-US" sz="1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r>
              <a:rPr kumimoji="0" lang="zh-CN" altLang="en-US" sz="9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endParaRPr kumimoji="0" lang="zh-CN" altLang="en-US"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endParaRPr kumimoji="0" lang="zh-CN" altLang="en-US"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endParaRPr kumimoji="0" lang="zh-CN" altLang="en-US"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endParaRPr kumimoji="0" lang="zh-CN" altLang="en-US"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Fig1.1: Block diagram representation of statistical approach</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endParaRPr kumimoji="0" lang="en-US" altLang="zh-CN" sz="1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Transducer :</a:t>
            </a:r>
            <a:r>
              <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It is used for making measurements for various attributes of the pattern.</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Feature Extractor:</a:t>
            </a:r>
            <a:r>
              <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From the measurements, it extracts, number of features which are </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required for describing the pattern and classifying.</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endPar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31747" name="Rectangle 4"/>
          <p:cNvSpPr/>
          <p:nvPr/>
        </p:nvSpPr>
        <p:spPr>
          <a:xfrm>
            <a:off x="533400" y="2590800"/>
            <a:ext cx="1524000" cy="914400"/>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lstStyle/>
          <a:p>
            <a:pPr algn="ctr" eaLnBrk="0" hangingPunct="0">
              <a:buSzPct val="100000"/>
              <a:buFont typeface="Arial" panose="020B0604020202020204" pitchFamily="34" charset="0"/>
              <a:buNone/>
            </a:pPr>
            <a:r>
              <a:rPr lang="en-US" altLang="zh-CN" b="1" dirty="0">
                <a:solidFill>
                  <a:srgbClr val="000000"/>
                </a:solidFill>
                <a:latin typeface="Times New Roman" panose="02020603050405020304" pitchFamily="18" charset="0"/>
              </a:rPr>
              <a:t>Transducer</a:t>
            </a:r>
          </a:p>
        </p:txBody>
      </p:sp>
      <p:sp>
        <p:nvSpPr>
          <p:cNvPr id="31748" name="Rectangle 5"/>
          <p:cNvSpPr/>
          <p:nvPr/>
        </p:nvSpPr>
        <p:spPr>
          <a:xfrm>
            <a:off x="2339975" y="2565400"/>
            <a:ext cx="2286000" cy="1143000"/>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lstStyle/>
          <a:p>
            <a:pPr algn="ctr">
              <a:spcBef>
                <a:spcPct val="20000"/>
              </a:spcBef>
              <a:buClr>
                <a:schemeClr val="bg2"/>
              </a:buClr>
              <a:buSzPct val="70000"/>
              <a:buFont typeface="Wingdings" panose="05000000000000000000" pitchFamily="2" charset="2"/>
              <a:buNone/>
            </a:pPr>
            <a:r>
              <a:rPr lang="en-US" altLang="zh-CN" b="1" dirty="0">
                <a:solidFill>
                  <a:srgbClr val="000000"/>
                </a:solidFill>
                <a:latin typeface="Times New Roman" panose="02020603050405020304" pitchFamily="18" charset="0"/>
              </a:rPr>
              <a:t>Feature Extraction</a:t>
            </a:r>
          </a:p>
          <a:p>
            <a:pPr algn="ctr">
              <a:spcBef>
                <a:spcPct val="20000"/>
              </a:spcBef>
              <a:buClr>
                <a:schemeClr val="bg2"/>
              </a:buClr>
              <a:buSzPct val="70000"/>
              <a:buFont typeface="Wingdings" panose="05000000000000000000" pitchFamily="2" charset="2"/>
              <a:buNone/>
            </a:pPr>
            <a:r>
              <a:rPr lang="en-US" altLang="zh-CN" b="1" dirty="0">
                <a:solidFill>
                  <a:srgbClr val="000000"/>
                </a:solidFill>
                <a:latin typeface="Times New Roman" panose="02020603050405020304" pitchFamily="18" charset="0"/>
              </a:rPr>
              <a:t>And</a:t>
            </a:r>
          </a:p>
          <a:p>
            <a:pPr algn="ctr">
              <a:spcBef>
                <a:spcPct val="20000"/>
              </a:spcBef>
              <a:buClr>
                <a:schemeClr val="bg2"/>
              </a:buClr>
              <a:buSzPct val="70000"/>
              <a:buFont typeface="Wingdings" panose="05000000000000000000" pitchFamily="2" charset="2"/>
              <a:buNone/>
            </a:pPr>
            <a:r>
              <a:rPr lang="en-US" altLang="zh-CN" b="1" dirty="0">
                <a:solidFill>
                  <a:srgbClr val="000000"/>
                </a:solidFill>
                <a:latin typeface="Times New Roman" panose="02020603050405020304" pitchFamily="18" charset="0"/>
              </a:rPr>
              <a:t>Feature Selection</a:t>
            </a:r>
          </a:p>
        </p:txBody>
      </p:sp>
      <p:sp>
        <p:nvSpPr>
          <p:cNvPr id="31749" name="Rectangle 6"/>
          <p:cNvSpPr/>
          <p:nvPr/>
        </p:nvSpPr>
        <p:spPr>
          <a:xfrm>
            <a:off x="4932363" y="2636838"/>
            <a:ext cx="1524000" cy="914400"/>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lstStyle/>
          <a:p>
            <a:pPr algn="ctr" eaLnBrk="0" hangingPunct="0">
              <a:buSzPct val="100000"/>
              <a:buFont typeface="Arial" panose="020B0604020202020204" pitchFamily="34" charset="0"/>
              <a:buNone/>
            </a:pPr>
            <a:r>
              <a:rPr lang="en-US" altLang="zh-CN" b="1" dirty="0">
                <a:solidFill>
                  <a:srgbClr val="000000"/>
                </a:solidFill>
                <a:latin typeface="Times New Roman" panose="02020603050405020304" pitchFamily="18" charset="0"/>
              </a:rPr>
              <a:t>Learning</a:t>
            </a:r>
          </a:p>
        </p:txBody>
      </p:sp>
      <p:sp>
        <p:nvSpPr>
          <p:cNvPr id="31750" name="Line 7"/>
          <p:cNvSpPr/>
          <p:nvPr/>
        </p:nvSpPr>
        <p:spPr>
          <a:xfrm>
            <a:off x="6477000" y="3124200"/>
            <a:ext cx="381000" cy="0"/>
          </a:xfrm>
          <a:prstGeom prst="line">
            <a:avLst/>
          </a:prstGeom>
          <a:ln w="9525" cap="flat" cmpd="sng">
            <a:solidFill>
              <a:schemeClr val="tx1"/>
            </a:solidFill>
            <a:prstDash val="solid"/>
            <a:round/>
            <a:headEnd type="none" w="med" len="med"/>
            <a:tailEnd type="triangle" w="med" len="med"/>
          </a:ln>
        </p:spPr>
      </p:sp>
      <p:sp>
        <p:nvSpPr>
          <p:cNvPr id="31751" name="Rectangle 8"/>
          <p:cNvSpPr/>
          <p:nvPr/>
        </p:nvSpPr>
        <p:spPr>
          <a:xfrm>
            <a:off x="6858000" y="2667000"/>
            <a:ext cx="1524000" cy="914400"/>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lstStyle/>
          <a:p>
            <a:pPr algn="ctr" eaLnBrk="0" hangingPunct="0">
              <a:buSzPct val="100000"/>
              <a:buFont typeface="Arial" panose="020B0604020202020204" pitchFamily="34" charset="0"/>
              <a:buNone/>
            </a:pPr>
            <a:r>
              <a:rPr lang="en-US" altLang="zh-CN" b="1" dirty="0">
                <a:solidFill>
                  <a:srgbClr val="000000"/>
                </a:solidFill>
                <a:latin typeface="Times New Roman" panose="02020603050405020304" pitchFamily="18" charset="0"/>
              </a:rPr>
              <a:t>Classification</a:t>
            </a:r>
          </a:p>
        </p:txBody>
      </p:sp>
      <p:sp>
        <p:nvSpPr>
          <p:cNvPr id="31752" name="Line 9"/>
          <p:cNvSpPr/>
          <p:nvPr/>
        </p:nvSpPr>
        <p:spPr>
          <a:xfrm>
            <a:off x="8382000" y="3124200"/>
            <a:ext cx="381000" cy="0"/>
          </a:xfrm>
          <a:prstGeom prst="line">
            <a:avLst/>
          </a:prstGeom>
          <a:ln w="9525" cap="flat" cmpd="sng">
            <a:solidFill>
              <a:schemeClr val="tx1"/>
            </a:solidFill>
            <a:prstDash val="solid"/>
            <a:round/>
            <a:headEnd type="none" w="med" len="med"/>
            <a:tailEnd type="triangle" w="med" len="med"/>
          </a:ln>
        </p:spPr>
      </p:sp>
      <p:sp>
        <p:nvSpPr>
          <p:cNvPr id="31753" name="Line 10"/>
          <p:cNvSpPr/>
          <p:nvPr/>
        </p:nvSpPr>
        <p:spPr>
          <a:xfrm>
            <a:off x="2057400" y="3124200"/>
            <a:ext cx="304800" cy="0"/>
          </a:xfrm>
          <a:prstGeom prst="line">
            <a:avLst/>
          </a:prstGeom>
          <a:ln w="9525" cap="flat" cmpd="sng">
            <a:solidFill>
              <a:schemeClr val="tx1"/>
            </a:solidFill>
            <a:prstDash val="solid"/>
            <a:round/>
            <a:headEnd type="none" w="med" len="med"/>
            <a:tailEnd type="triangle" w="med" len="med"/>
          </a:ln>
        </p:spPr>
      </p:sp>
      <p:sp>
        <p:nvSpPr>
          <p:cNvPr id="31754" name="Line 11"/>
          <p:cNvSpPr/>
          <p:nvPr/>
        </p:nvSpPr>
        <p:spPr>
          <a:xfrm>
            <a:off x="4648200" y="3124200"/>
            <a:ext cx="304800" cy="0"/>
          </a:xfrm>
          <a:prstGeom prst="line">
            <a:avLst/>
          </a:prstGeom>
          <a:ln w="9525" cap="flat" cmpd="sng">
            <a:solidFill>
              <a:schemeClr val="tx1"/>
            </a:solidFill>
            <a:prstDash val="solid"/>
            <a:round/>
            <a:headEnd type="none" w="med" len="med"/>
            <a:tailEnd type="triangle" w="med" len="med"/>
          </a:ln>
        </p:spPr>
      </p:sp>
      <p:sp>
        <p:nvSpPr>
          <p:cNvPr id="31755" name="Line 12"/>
          <p:cNvSpPr/>
          <p:nvPr/>
        </p:nvSpPr>
        <p:spPr>
          <a:xfrm>
            <a:off x="228600" y="2743200"/>
            <a:ext cx="304800" cy="0"/>
          </a:xfrm>
          <a:prstGeom prst="line">
            <a:avLst/>
          </a:prstGeom>
          <a:ln w="9525" cap="flat" cmpd="sng">
            <a:solidFill>
              <a:schemeClr val="tx1"/>
            </a:solidFill>
            <a:prstDash val="solid"/>
            <a:round/>
            <a:headEnd type="none" w="med" len="med"/>
            <a:tailEnd type="triangle" w="med" len="med"/>
          </a:ln>
        </p:spPr>
      </p:sp>
      <p:sp>
        <p:nvSpPr>
          <p:cNvPr id="31756" name="Line 13"/>
          <p:cNvSpPr/>
          <p:nvPr/>
        </p:nvSpPr>
        <p:spPr>
          <a:xfrm>
            <a:off x="228600" y="2971800"/>
            <a:ext cx="304800" cy="0"/>
          </a:xfrm>
          <a:prstGeom prst="line">
            <a:avLst/>
          </a:prstGeom>
          <a:ln w="9525" cap="flat" cmpd="sng">
            <a:solidFill>
              <a:schemeClr val="tx1"/>
            </a:solidFill>
            <a:prstDash val="solid"/>
            <a:round/>
            <a:headEnd type="none" w="med" len="med"/>
            <a:tailEnd type="triangle" w="med" len="med"/>
          </a:ln>
        </p:spPr>
      </p:sp>
      <p:sp>
        <p:nvSpPr>
          <p:cNvPr id="31757" name="Line 14"/>
          <p:cNvSpPr/>
          <p:nvPr/>
        </p:nvSpPr>
        <p:spPr>
          <a:xfrm>
            <a:off x="228600" y="3124200"/>
            <a:ext cx="304800" cy="0"/>
          </a:xfrm>
          <a:prstGeom prst="line">
            <a:avLst/>
          </a:prstGeom>
          <a:ln w="9525" cap="flat" cmpd="sng">
            <a:solidFill>
              <a:schemeClr val="tx1"/>
            </a:solidFill>
            <a:prstDash val="solid"/>
            <a:round/>
            <a:headEnd type="none" w="med" len="med"/>
            <a:tailEnd type="triangle" w="med" len="med"/>
          </a:ln>
        </p:spPr>
      </p:sp>
      <p:sp>
        <p:nvSpPr>
          <p:cNvPr id="31758" name="Line 15"/>
          <p:cNvSpPr/>
          <p:nvPr/>
        </p:nvSpPr>
        <p:spPr>
          <a:xfrm>
            <a:off x="228600" y="3276600"/>
            <a:ext cx="304800" cy="0"/>
          </a:xfrm>
          <a:prstGeom prst="line">
            <a:avLst/>
          </a:prstGeom>
          <a:ln w="9525" cap="flat" cmpd="sng">
            <a:solidFill>
              <a:schemeClr val="tx1"/>
            </a:solidFill>
            <a:prstDash val="solid"/>
            <a:round/>
            <a:headEnd type="none" w="med" len="med"/>
            <a:tailEnd type="triangle" w="med" len="med"/>
          </a:ln>
        </p:spPr>
      </p:sp>
      <p:sp>
        <p:nvSpPr>
          <p:cNvPr id="31759" name="Line 16"/>
          <p:cNvSpPr/>
          <p:nvPr/>
        </p:nvSpPr>
        <p:spPr>
          <a:xfrm>
            <a:off x="228600" y="3429000"/>
            <a:ext cx="304800" cy="0"/>
          </a:xfrm>
          <a:prstGeom prst="line">
            <a:avLst/>
          </a:prstGeom>
          <a:ln w="9525" cap="flat" cmpd="sng">
            <a:solidFill>
              <a:schemeClr val="tx1"/>
            </a:solidFill>
            <a:prstDash val="solid"/>
            <a:round/>
            <a:headEnd type="none" w="med" len="med"/>
            <a:tailEnd type="triangle" w="med" len="med"/>
          </a:ln>
        </p:spPr>
      </p:sp>
      <p:sp>
        <p:nvSpPr>
          <p:cNvPr id="31760" name="Rectangle 17"/>
          <p:cNvSpPr/>
          <p:nvPr/>
        </p:nvSpPr>
        <p:spPr>
          <a:xfrm>
            <a:off x="0" y="2209800"/>
            <a:ext cx="920750" cy="366713"/>
          </a:xfrm>
          <a:prstGeom prst="rect">
            <a:avLst/>
          </a:prstGeom>
          <a:noFill/>
          <a:ln w="9525">
            <a:noFill/>
          </a:ln>
        </p:spPr>
        <p:txBody>
          <a:bodyPr wrap="none" anchor="t">
            <a:spAutoFit/>
          </a:bodyPr>
          <a:lstStyle/>
          <a:p>
            <a:pPr eaLnBrk="0" hangingPunct="0">
              <a:buSzPct val="100000"/>
              <a:buFont typeface="Arial" panose="020B0604020202020204" pitchFamily="34" charset="0"/>
              <a:buNone/>
            </a:pPr>
            <a:r>
              <a:rPr lang="en-US" altLang="zh-CN" dirty="0">
                <a:latin typeface="Times New Roman" panose="02020603050405020304" pitchFamily="18" charset="0"/>
              </a:rPr>
              <a:t>Patterns</a:t>
            </a:r>
          </a:p>
        </p:txBody>
      </p:sp>
      <p:sp>
        <p:nvSpPr>
          <p:cNvPr id="31761" name="Rectangle 18"/>
          <p:cNvSpPr/>
          <p:nvPr/>
        </p:nvSpPr>
        <p:spPr>
          <a:xfrm>
            <a:off x="6096000" y="2286000"/>
            <a:ext cx="2686050" cy="311150"/>
          </a:xfrm>
          <a:prstGeom prst="rect">
            <a:avLst/>
          </a:prstGeom>
          <a:noFill/>
          <a:ln w="9525">
            <a:noFill/>
          </a:ln>
        </p:spPr>
        <p:txBody>
          <a:bodyPr wrap="none" anchor="t">
            <a:spAutoFit/>
          </a:bodyPr>
          <a:lstStyle/>
          <a:p>
            <a:pPr lvl="4" indent="0">
              <a:lnSpc>
                <a:spcPct val="80000"/>
              </a:lnSpc>
              <a:spcBef>
                <a:spcPct val="20000"/>
              </a:spcBef>
              <a:buClr>
                <a:schemeClr val="accent1"/>
              </a:buClr>
              <a:buSzPct val="50000"/>
              <a:buFont typeface="Wingdings" panose="05000000000000000000" pitchFamily="2" charset="2"/>
              <a:buNone/>
            </a:pPr>
            <a:r>
              <a:rPr lang="en-US" altLang="zh-CN" sz="1800" dirty="0">
                <a:latin typeface="Times New Roman" panose="02020603050405020304" pitchFamily="18" charset="0"/>
              </a:rPr>
              <a:t>Results</a:t>
            </a:r>
          </a:p>
        </p:txBody>
      </p:sp>
      <p:pic>
        <p:nvPicPr>
          <p:cNvPr id="31762" name="图片 1" descr="视觉1"/>
          <p:cNvPicPr>
            <a:picLocks noChangeAspect="1"/>
          </p:cNvPicPr>
          <p:nvPr/>
        </p:nvPicPr>
        <p:blipFill>
          <a:blip r:embed="rId2"/>
          <a:stretch>
            <a:fillRect/>
          </a:stretch>
        </p:blipFill>
        <p:spPr>
          <a:xfrm>
            <a:off x="2827338" y="5494338"/>
            <a:ext cx="2986087" cy="1557337"/>
          </a:xfrm>
          <a:prstGeom prst="rect">
            <a:avLst/>
          </a:prstGeom>
          <a:noFill/>
          <a:ln w="9525">
            <a:noFill/>
          </a:ln>
        </p:spPr>
      </p:pic>
      <p:pic>
        <p:nvPicPr>
          <p:cNvPr id="31763" name="图片 2" descr="景物"/>
          <p:cNvPicPr>
            <a:picLocks noChangeAspect="1"/>
          </p:cNvPicPr>
          <p:nvPr/>
        </p:nvPicPr>
        <p:blipFill>
          <a:blip r:embed="rId3"/>
          <a:stretch>
            <a:fillRect/>
          </a:stretch>
        </p:blipFill>
        <p:spPr>
          <a:xfrm>
            <a:off x="0" y="5494338"/>
            <a:ext cx="2276475" cy="1516062"/>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rrowheads="1"/>
          </p:cNvSpPr>
          <p:nvPr>
            <p:ph type="title"/>
          </p:nvPr>
        </p:nvSpPr>
        <p:spPr>
          <a:xfrm>
            <a:off x="827088" y="0"/>
            <a:ext cx="8562975" cy="10572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8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MACHINE PERCEPTION</a:t>
            </a:r>
          </a:p>
        </p:txBody>
      </p:sp>
      <p:sp>
        <p:nvSpPr>
          <p:cNvPr id="90115" name="Rectangle 3"/>
          <p:cNvSpPr>
            <a:spLocks noGrp="1" noRot="1" noChangeArrowheads="1"/>
          </p:cNvSpPr>
          <p:nvPr>
            <p:ph type="body" idx="1"/>
          </p:nvPr>
        </p:nvSpPr>
        <p:spPr>
          <a:xfrm>
            <a:off x="0" y="1125538"/>
            <a:ext cx="9144000" cy="5029200"/>
          </a:xfrm>
        </p:spPr>
        <p:txBody>
          <a:bodyPr wrap="square" lIns="91440" tIns="45720" rIns="91440" bIns="45720" numCol="1" anchor="t" anchorCtr="0" compatLnSpc="1"/>
          <a:lstStyle/>
          <a:p>
            <a:pPr marL="342900" marR="0" lvl="0" indent="-342900" algn="just"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It is natural that we should seek to design and build machines that can recognize patterns.  From automated speech recognition, fingerprint identification, optical character recognition, DNA sequence identification, and much more, it is clear that reliable, </a:t>
            </a:r>
            <a:r>
              <a:rPr kumimoji="0" lang="en-US" altLang="zh-CN" sz="2000" b="0" i="0" u="none" strike="noStrike" kern="0" cap="none" spc="0" normalizeH="0" baseline="0" noProof="0" smtClean="0">
                <a:ln>
                  <a:noFill/>
                </a:ln>
                <a:solidFill>
                  <a:srgbClr val="FF0000"/>
                </a:solidFill>
                <a:effectLst>
                  <a:outerShdw blurRad="38100" dist="38100" dir="2700000" algn="tl">
                    <a:srgbClr val="000000"/>
                  </a:outerShdw>
                </a:effectLst>
                <a:uLnTx/>
                <a:uFillTx/>
                <a:latin typeface="+mn-lt"/>
                <a:ea typeface="+mn-ea"/>
                <a:cs typeface="+mn-cs"/>
              </a:rPr>
              <a:t>accurate pattern recognition by machine would be immensely useful</a:t>
            </a: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Moreover, in solving the myriad problems required to build such systems, we gain deeper understanding and appreciation for pattern recognition systems in the natural world- most particularly in humans.  For some problems, such as speech and visual recognition, our design efforts may in fact be influenced by knowledge of how these are solved in nature, both in the algorithms we employ and in the design of special-purpose hardware.</a:t>
            </a:r>
            <a:endParaRPr kumimoji="0" lang="en-US" altLang="zh-CN" sz="20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692150" marR="0" lvl="1" indent="-347980" algn="just"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None/>
              <a:defRPr/>
            </a:pPr>
            <a:endPar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p:txBody>
      </p:sp>
      <p:pic>
        <p:nvPicPr>
          <p:cNvPr id="32771" name="Picture 4" descr="情绪感知"/>
          <p:cNvPicPr>
            <a:picLocks noChangeAspect="1"/>
          </p:cNvPicPr>
          <p:nvPr/>
        </p:nvPicPr>
        <p:blipFill>
          <a:blip r:embed="rId2"/>
          <a:stretch>
            <a:fillRect/>
          </a:stretch>
        </p:blipFill>
        <p:spPr>
          <a:xfrm>
            <a:off x="5210175" y="3933825"/>
            <a:ext cx="3003550" cy="309562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STATISTICAL APPROACH</a:t>
            </a:r>
          </a:p>
        </p:txBody>
      </p:sp>
      <p:sp>
        <p:nvSpPr>
          <p:cNvPr id="87043" name="Rectangle 3"/>
          <p:cNvSpPr>
            <a:spLocks noGrp="1" noRot="1" noChangeArrowheads="1"/>
          </p:cNvSpPr>
          <p:nvPr>
            <p:ph type="body" idx="1"/>
          </p:nvPr>
        </p:nvSpPr>
        <p:spPr>
          <a:xfrm>
            <a:off x="0" y="1981200"/>
            <a:ext cx="9144000" cy="4876800"/>
          </a:xfrm>
        </p:spPr>
        <p:txBody>
          <a:bodyPr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There are two feature selector methods.</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endPar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800" b="0" i="0" u="none" strike="noStrike" kern="0" cap="none" spc="0" normalizeH="0" baseline="0" noProof="0" smtClean="0">
                <a:ln>
                  <a:noFill/>
                </a:ln>
                <a:solidFill>
                  <a:schemeClr val="hlink"/>
                </a:solidFill>
                <a:effectLst>
                  <a:outerShdw blurRad="38100" dist="38100" dir="2700000" algn="tl">
                    <a:srgbClr val="000000"/>
                  </a:outerShdw>
                </a:effectLst>
                <a:uLnTx/>
                <a:uFillTx/>
                <a:latin typeface="+mn-lt"/>
                <a:ea typeface="+mn-ea"/>
                <a:cs typeface="+mn-cs"/>
              </a:rPr>
              <a:t>1.Transformation Method</a:t>
            </a:r>
            <a:r>
              <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Here we reduce the features by considering the linear or nonlinear combinations of original features.   This is also called as </a:t>
            </a:r>
            <a:r>
              <a:rPr kumimoji="0" lang="en-US" altLang="zh-CN" sz="1600" b="0" i="0" u="none" strike="noStrike" kern="0" cap="none" spc="0" normalizeH="0" baseline="0" noProof="0" smtClean="0">
                <a:ln>
                  <a:noFill/>
                </a:ln>
                <a:solidFill>
                  <a:schemeClr val="hlink"/>
                </a:solidFill>
                <a:effectLst>
                  <a:outerShdw blurRad="38100" dist="38100" dir="2700000" algn="tl">
                    <a:srgbClr val="000000"/>
                  </a:outerShdw>
                </a:effectLst>
                <a:uLnTx/>
                <a:uFillTx/>
                <a:latin typeface="+mn-lt"/>
                <a:ea typeface="+mn-ea"/>
                <a:cs typeface="+mn-cs"/>
              </a:rPr>
              <a:t>aggregation</a:t>
            </a: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method.</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Eg:- let us assume originally we have four features f1,f2,f3,f4.</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One method of selecting two features is</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f5 = f1 + f2</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f6 = f3 + f4.</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800" b="1" i="0" u="none" strike="noStrike" kern="0" cap="none" spc="0" normalizeH="0" baseline="0" noProof="0" smtClean="0">
                <a:ln>
                  <a:noFill/>
                </a:ln>
                <a:solidFill>
                  <a:schemeClr val="hlink"/>
                </a:solidFill>
                <a:effectLst>
                  <a:outerShdw blurRad="38100" dist="38100" dir="2700000" algn="tl">
                    <a:srgbClr val="000000"/>
                  </a:outerShdw>
                </a:effectLst>
                <a:uLnTx/>
                <a:uFillTx/>
                <a:latin typeface="+mn-lt"/>
                <a:ea typeface="+mn-ea"/>
                <a:cs typeface="+mn-cs"/>
              </a:rPr>
              <a:t>2.</a:t>
            </a:r>
            <a:r>
              <a:rPr kumimoji="0" lang="en-US" altLang="zh-CN" sz="1800" b="0" i="0" u="none" strike="noStrike" kern="0" cap="none" spc="0" normalizeH="0" baseline="0" noProof="0" smtClean="0">
                <a:ln>
                  <a:noFill/>
                </a:ln>
                <a:solidFill>
                  <a:schemeClr val="hlink"/>
                </a:solidFill>
                <a:effectLst>
                  <a:outerShdw blurRad="38100" dist="38100" dir="2700000" algn="tl">
                    <a:srgbClr val="000000"/>
                  </a:outerShdw>
                </a:effectLst>
                <a:uLnTx/>
                <a:uFillTx/>
                <a:latin typeface="+mn-lt"/>
                <a:ea typeface="+mn-ea"/>
                <a:cs typeface="+mn-cs"/>
              </a:rPr>
              <a:t>Subsetting or filtering Method</a:t>
            </a:r>
            <a:r>
              <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Here we select a subset of the original features.</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Eg:- Original features are f1,f2,f3,f4.</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We can select a subset like</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f5 = f1 and f6 = f3.</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Learning :</a:t>
            </a: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It is a process of determining useful parameters which are required for classifying the patterns efficiently.</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None/>
              <a:defRPr/>
            </a:pPr>
            <a:r>
              <a:rPr kumimoji="0" lang="en-US" altLang="zh-CN" sz="16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Classifying:</a:t>
            </a:r>
            <a:r>
              <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Here the patterns are assigned to different classes using a suitable classification method as shown in the fig 1.1</a:t>
            </a:r>
          </a:p>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Char char="►"/>
              <a:defRPr/>
            </a:pPr>
            <a:endParaRPr kumimoji="0" lang="en-US" altLang="zh-CN" sz="1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Classification</a:t>
            </a:r>
            <a:r>
              <a:rPr kumimoji="0" lang="en-US" altLang="zh-CN" sz="4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j-lt"/>
                <a:ea typeface="+mj-ea"/>
                <a:cs typeface="+mj-cs"/>
              </a:rPr>
              <a:t> </a:t>
            </a:r>
            <a: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Method</a:t>
            </a:r>
            <a:r>
              <a:rPr kumimoji="0" lang="en-US" altLang="zh-CN" sz="4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j-lt"/>
                <a:ea typeface="+mj-ea"/>
                <a:cs typeface="+mj-cs"/>
              </a:rPr>
              <a:t/>
            </a:r>
            <a:br>
              <a:rPr kumimoji="0" lang="en-US" altLang="zh-CN" sz="4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j-lt"/>
                <a:ea typeface="+mj-ea"/>
                <a:cs typeface="+mj-cs"/>
              </a:rPr>
            </a:br>
            <a:endParaRPr kumimoji="0" lang="en-US" altLang="zh-CN" sz="4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j-lt"/>
              <a:ea typeface="+mj-ea"/>
              <a:cs typeface="+mj-cs"/>
            </a:endParaRPr>
          </a:p>
        </p:txBody>
      </p:sp>
      <p:sp>
        <p:nvSpPr>
          <p:cNvPr id="88067" name="Rectangle 3"/>
          <p:cNvSpPr>
            <a:spLocks noGrp="1" noRot="1" noChangeArrowheads="1"/>
          </p:cNvSpPr>
          <p:nvPr>
            <p:ph type="body" idx="1"/>
          </p:nvPr>
        </p:nvSpPr>
        <p:spPr>
          <a:xfrm>
            <a:off x="0" y="685800"/>
            <a:ext cx="8229600" cy="5445125"/>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Ground</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Cover</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1598930" marR="0" lvl="4" indent="-31623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1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Results</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34819" name="Rectangle 4"/>
          <p:cNvSpPr/>
          <p:nvPr/>
        </p:nvSpPr>
        <p:spPr>
          <a:xfrm>
            <a:off x="1600200" y="1981200"/>
            <a:ext cx="1600200" cy="1066800"/>
          </a:xfrm>
          <a:prstGeom prst="rect">
            <a:avLst/>
          </a:prstGeom>
          <a:solidFill>
            <a:srgbClr val="FFCCFF"/>
          </a:solidFill>
          <a:ln w="9525" cap="flat" cmpd="sng">
            <a:solidFill>
              <a:schemeClr val="tx1"/>
            </a:solidFill>
            <a:prstDash val="solid"/>
            <a:miter/>
            <a:headEnd type="none" w="med" len="med"/>
            <a:tailEnd type="none" w="med" len="med"/>
          </a:ln>
        </p:spPr>
        <p:txBody>
          <a:bodyPr wrap="none" anchor="ctr"/>
          <a:lstStyle/>
          <a:p>
            <a:pPr algn="ctr" eaLnBrk="0" hangingPunct="0">
              <a:buSzPct val="100000"/>
              <a:buFont typeface="Arial" panose="020B0604020202020204" pitchFamily="34" charset="0"/>
              <a:buNone/>
            </a:pPr>
            <a:r>
              <a:rPr lang="en-US" altLang="zh-CN" dirty="0">
                <a:solidFill>
                  <a:srgbClr val="000000"/>
                </a:solidFill>
                <a:latin typeface="Times New Roman" panose="02020603050405020304" pitchFamily="18" charset="0"/>
              </a:rPr>
              <a:t>Multispectral</a:t>
            </a:r>
          </a:p>
          <a:p>
            <a:pPr algn="ctr" eaLnBrk="0" hangingPunct="0">
              <a:buSzPct val="100000"/>
              <a:buFont typeface="Arial" panose="020B0604020202020204" pitchFamily="34" charset="0"/>
              <a:buNone/>
            </a:pPr>
            <a:r>
              <a:rPr lang="en-US" altLang="zh-CN" dirty="0">
                <a:solidFill>
                  <a:srgbClr val="000000"/>
                </a:solidFill>
                <a:latin typeface="Times New Roman" panose="02020603050405020304" pitchFamily="18" charset="0"/>
              </a:rPr>
              <a:t>Scanner</a:t>
            </a:r>
          </a:p>
          <a:p>
            <a:pPr algn="ctr" eaLnBrk="0" hangingPunct="0">
              <a:buSzPct val="100000"/>
              <a:buFont typeface="Arial" panose="020B0604020202020204" pitchFamily="34" charset="0"/>
              <a:buNone/>
            </a:pPr>
            <a:r>
              <a:rPr lang="en-US" altLang="zh-CN" dirty="0">
                <a:solidFill>
                  <a:srgbClr val="000000"/>
                </a:solidFill>
                <a:latin typeface="Times New Roman" panose="02020603050405020304" pitchFamily="18" charset="0"/>
              </a:rPr>
              <a:t>In</a:t>
            </a:r>
            <a:r>
              <a:rPr lang="en-US" altLang="zh-CN" dirty="0">
                <a:latin typeface="Times New Roman" panose="02020603050405020304" pitchFamily="18" charset="0"/>
              </a:rPr>
              <a:t> </a:t>
            </a:r>
            <a:r>
              <a:rPr lang="en-US" altLang="zh-CN" dirty="0">
                <a:solidFill>
                  <a:srgbClr val="000000"/>
                </a:solidFill>
                <a:latin typeface="Times New Roman" panose="02020603050405020304" pitchFamily="18" charset="0"/>
              </a:rPr>
              <a:t>Satellite</a:t>
            </a:r>
          </a:p>
        </p:txBody>
      </p:sp>
      <p:sp>
        <p:nvSpPr>
          <p:cNvPr id="34820" name="Rectangle 5"/>
          <p:cNvSpPr/>
          <p:nvPr/>
        </p:nvSpPr>
        <p:spPr>
          <a:xfrm>
            <a:off x="3733800" y="1981200"/>
            <a:ext cx="1600200" cy="1066800"/>
          </a:xfrm>
          <a:prstGeom prst="rect">
            <a:avLst/>
          </a:prstGeom>
          <a:solidFill>
            <a:srgbClr val="FFCCFF"/>
          </a:solidFill>
          <a:ln w="9525" cap="flat" cmpd="sng">
            <a:solidFill>
              <a:schemeClr val="tx1"/>
            </a:solidFill>
            <a:prstDash val="solid"/>
            <a:miter/>
            <a:headEnd type="none" w="med" len="med"/>
            <a:tailEnd type="none" w="med" len="med"/>
          </a:ln>
        </p:spPr>
        <p:txBody>
          <a:bodyPr wrap="none" anchor="ctr"/>
          <a:lstStyle/>
          <a:p>
            <a:pPr algn="ctr" eaLnBrk="0" hangingPunct="0">
              <a:buSzPct val="100000"/>
              <a:buFont typeface="Arial" panose="020B0604020202020204" pitchFamily="34" charset="0"/>
              <a:buNone/>
            </a:pPr>
            <a:r>
              <a:rPr lang="en-US" altLang="zh-CN" dirty="0">
                <a:solidFill>
                  <a:srgbClr val="000000"/>
                </a:solidFill>
                <a:latin typeface="Times New Roman" panose="02020603050405020304" pitchFamily="18" charset="0"/>
              </a:rPr>
              <a:t>4 dimensional</a:t>
            </a:r>
          </a:p>
          <a:p>
            <a:pPr algn="ctr" eaLnBrk="0" hangingPunct="0">
              <a:buSzPct val="100000"/>
              <a:buFont typeface="Arial" panose="020B0604020202020204" pitchFamily="34" charset="0"/>
              <a:buNone/>
            </a:pPr>
            <a:r>
              <a:rPr lang="en-US" altLang="zh-CN" dirty="0">
                <a:solidFill>
                  <a:srgbClr val="000000"/>
                </a:solidFill>
                <a:latin typeface="Times New Roman" panose="02020603050405020304" pitchFamily="18" charset="0"/>
              </a:rPr>
              <a:t>data</a:t>
            </a:r>
          </a:p>
        </p:txBody>
      </p:sp>
      <p:sp>
        <p:nvSpPr>
          <p:cNvPr id="34821" name="Rectangle 6"/>
          <p:cNvSpPr/>
          <p:nvPr/>
        </p:nvSpPr>
        <p:spPr>
          <a:xfrm>
            <a:off x="6172200" y="1981200"/>
            <a:ext cx="1600200" cy="1066800"/>
          </a:xfrm>
          <a:prstGeom prst="rect">
            <a:avLst/>
          </a:prstGeom>
          <a:solidFill>
            <a:srgbClr val="FFCCFF"/>
          </a:solidFill>
          <a:ln w="9525" cap="flat" cmpd="sng">
            <a:solidFill>
              <a:schemeClr val="tx1"/>
            </a:solidFill>
            <a:prstDash val="solid"/>
            <a:miter/>
            <a:headEnd type="none" w="med" len="med"/>
            <a:tailEnd type="none" w="med" len="med"/>
          </a:ln>
        </p:spPr>
        <p:txBody>
          <a:bodyPr wrap="none" anchor="ctr"/>
          <a:lstStyle/>
          <a:p>
            <a:pPr algn="ctr" eaLnBrk="0" hangingPunct="0">
              <a:buSzPct val="100000"/>
              <a:buFont typeface="Arial" panose="020B0604020202020204" pitchFamily="34" charset="0"/>
              <a:buNone/>
            </a:pPr>
            <a:r>
              <a:rPr lang="en-US" altLang="zh-CN" dirty="0">
                <a:solidFill>
                  <a:srgbClr val="000000"/>
                </a:solidFill>
                <a:latin typeface="Times New Roman" panose="02020603050405020304" pitchFamily="18" charset="0"/>
              </a:rPr>
              <a:t>2 dimensional </a:t>
            </a:r>
          </a:p>
          <a:p>
            <a:pPr algn="ctr" eaLnBrk="0" hangingPunct="0">
              <a:buSzPct val="100000"/>
              <a:buFont typeface="Arial" panose="020B0604020202020204" pitchFamily="34" charset="0"/>
              <a:buNone/>
            </a:pPr>
            <a:r>
              <a:rPr lang="en-US" altLang="zh-CN" dirty="0">
                <a:solidFill>
                  <a:srgbClr val="000000"/>
                </a:solidFill>
                <a:latin typeface="Times New Roman" panose="02020603050405020304" pitchFamily="18" charset="0"/>
              </a:rPr>
              <a:t>data</a:t>
            </a:r>
          </a:p>
        </p:txBody>
      </p:sp>
      <p:sp>
        <p:nvSpPr>
          <p:cNvPr id="34822" name="Rectangle 7"/>
          <p:cNvSpPr/>
          <p:nvPr/>
        </p:nvSpPr>
        <p:spPr>
          <a:xfrm>
            <a:off x="1295400" y="4114800"/>
            <a:ext cx="1600200" cy="1066800"/>
          </a:xfrm>
          <a:prstGeom prst="rect">
            <a:avLst/>
          </a:prstGeom>
          <a:solidFill>
            <a:srgbClr val="FFCCFF"/>
          </a:solidFill>
          <a:ln w="9525" cap="flat" cmpd="sng">
            <a:solidFill>
              <a:schemeClr val="tx1"/>
            </a:solidFill>
            <a:prstDash val="solid"/>
            <a:miter/>
            <a:headEnd type="none" w="med" len="med"/>
            <a:tailEnd type="none" w="med" len="med"/>
          </a:ln>
        </p:spPr>
        <p:txBody>
          <a:bodyPr wrap="none" anchor="ctr"/>
          <a:lstStyle/>
          <a:p>
            <a:pPr algn="ctr" eaLnBrk="0" hangingPunct="0">
              <a:buSzPct val="100000"/>
              <a:buFont typeface="Arial" panose="020B0604020202020204" pitchFamily="34" charset="0"/>
              <a:buNone/>
            </a:pPr>
            <a:r>
              <a:rPr lang="en-US" altLang="zh-CN" dirty="0">
                <a:solidFill>
                  <a:srgbClr val="000000"/>
                </a:solidFill>
                <a:latin typeface="Times New Roman" panose="02020603050405020304" pitchFamily="18" charset="0"/>
              </a:rPr>
              <a:t>Learn m and c in </a:t>
            </a:r>
          </a:p>
          <a:p>
            <a:pPr algn="ctr" eaLnBrk="0" hangingPunct="0">
              <a:buSzPct val="100000"/>
              <a:buFont typeface="Arial" panose="020B0604020202020204" pitchFamily="34" charset="0"/>
              <a:buNone/>
            </a:pPr>
            <a:r>
              <a:rPr lang="en-US" altLang="zh-CN" dirty="0">
                <a:solidFill>
                  <a:srgbClr val="000000"/>
                </a:solidFill>
                <a:latin typeface="Times New Roman" panose="02020603050405020304" pitchFamily="18" charset="0"/>
              </a:rPr>
              <a:t>y=mx+c</a:t>
            </a:r>
          </a:p>
        </p:txBody>
      </p:sp>
      <p:sp>
        <p:nvSpPr>
          <p:cNvPr id="34823" name="Rectangle 8"/>
          <p:cNvSpPr/>
          <p:nvPr/>
        </p:nvSpPr>
        <p:spPr>
          <a:xfrm>
            <a:off x="3708400" y="4076700"/>
            <a:ext cx="1600200" cy="1066800"/>
          </a:xfrm>
          <a:prstGeom prst="rect">
            <a:avLst/>
          </a:prstGeom>
          <a:solidFill>
            <a:srgbClr val="FFCCFF"/>
          </a:solidFill>
          <a:ln w="9525" cap="flat" cmpd="sng">
            <a:solidFill>
              <a:schemeClr val="tx1"/>
            </a:solidFill>
            <a:prstDash val="solid"/>
            <a:miter/>
            <a:headEnd type="none" w="med" len="med"/>
            <a:tailEnd type="none" w="med" len="med"/>
          </a:ln>
        </p:spPr>
        <p:txBody>
          <a:bodyPr wrap="none" anchor="ctr"/>
          <a:lstStyle/>
          <a:p>
            <a:pPr algn="ctr" eaLnBrk="0" hangingPunct="0">
              <a:buSzPct val="100000"/>
              <a:buFont typeface="Arial" panose="020B0604020202020204" pitchFamily="34" charset="0"/>
              <a:buNone/>
            </a:pPr>
            <a:r>
              <a:rPr lang="en-US" altLang="zh-CN" dirty="0">
                <a:solidFill>
                  <a:srgbClr val="000000"/>
                </a:solidFill>
                <a:latin typeface="Times New Roman" panose="02020603050405020304" pitchFamily="18" charset="0"/>
              </a:rPr>
              <a:t>Classify</a:t>
            </a:r>
          </a:p>
        </p:txBody>
      </p:sp>
      <p:sp>
        <p:nvSpPr>
          <p:cNvPr id="34824" name="Line 9"/>
          <p:cNvSpPr/>
          <p:nvPr/>
        </p:nvSpPr>
        <p:spPr>
          <a:xfrm>
            <a:off x="990600" y="2514600"/>
            <a:ext cx="609600" cy="0"/>
          </a:xfrm>
          <a:prstGeom prst="line">
            <a:avLst/>
          </a:prstGeom>
          <a:ln w="9525" cap="flat" cmpd="sng">
            <a:solidFill>
              <a:schemeClr val="tx1"/>
            </a:solidFill>
            <a:prstDash val="solid"/>
            <a:round/>
            <a:headEnd type="none" w="med" len="med"/>
            <a:tailEnd type="triangle" w="med" len="med"/>
          </a:ln>
        </p:spPr>
      </p:sp>
      <p:sp>
        <p:nvSpPr>
          <p:cNvPr id="34825" name="Line 10"/>
          <p:cNvSpPr/>
          <p:nvPr/>
        </p:nvSpPr>
        <p:spPr>
          <a:xfrm>
            <a:off x="3200400" y="2514600"/>
            <a:ext cx="533400" cy="0"/>
          </a:xfrm>
          <a:prstGeom prst="line">
            <a:avLst/>
          </a:prstGeom>
          <a:ln w="9525" cap="flat" cmpd="sng">
            <a:solidFill>
              <a:schemeClr val="tx1"/>
            </a:solidFill>
            <a:prstDash val="solid"/>
            <a:round/>
            <a:headEnd type="none" w="med" len="med"/>
            <a:tailEnd type="triangle" w="med" len="med"/>
          </a:ln>
        </p:spPr>
      </p:sp>
      <p:sp>
        <p:nvSpPr>
          <p:cNvPr id="34826" name="Line 11"/>
          <p:cNvSpPr/>
          <p:nvPr/>
        </p:nvSpPr>
        <p:spPr>
          <a:xfrm>
            <a:off x="5334000" y="2514600"/>
            <a:ext cx="838200" cy="0"/>
          </a:xfrm>
          <a:prstGeom prst="line">
            <a:avLst/>
          </a:prstGeom>
          <a:ln w="9525" cap="flat" cmpd="sng">
            <a:solidFill>
              <a:schemeClr val="tx1"/>
            </a:solidFill>
            <a:prstDash val="solid"/>
            <a:round/>
            <a:headEnd type="none" w="med" len="med"/>
            <a:tailEnd type="triangle" w="med" len="med"/>
          </a:ln>
        </p:spPr>
      </p:sp>
      <p:sp>
        <p:nvSpPr>
          <p:cNvPr id="34827" name="Line 12"/>
          <p:cNvSpPr/>
          <p:nvPr/>
        </p:nvSpPr>
        <p:spPr>
          <a:xfrm>
            <a:off x="7772400" y="2514600"/>
            <a:ext cx="457200" cy="0"/>
          </a:xfrm>
          <a:prstGeom prst="line">
            <a:avLst/>
          </a:prstGeom>
          <a:ln w="9525" cap="flat" cmpd="sng">
            <a:solidFill>
              <a:schemeClr val="tx1"/>
            </a:solidFill>
            <a:prstDash val="solid"/>
            <a:round/>
            <a:headEnd type="none" w="med" len="med"/>
            <a:tailEnd type="none" w="med" len="med"/>
          </a:ln>
        </p:spPr>
      </p:sp>
      <p:sp>
        <p:nvSpPr>
          <p:cNvPr id="34828" name="Line 13"/>
          <p:cNvSpPr/>
          <p:nvPr/>
        </p:nvSpPr>
        <p:spPr>
          <a:xfrm>
            <a:off x="8229600" y="2514600"/>
            <a:ext cx="0" cy="1066800"/>
          </a:xfrm>
          <a:prstGeom prst="line">
            <a:avLst/>
          </a:prstGeom>
          <a:ln w="9525" cap="flat" cmpd="sng">
            <a:solidFill>
              <a:schemeClr val="tx1"/>
            </a:solidFill>
            <a:prstDash val="solid"/>
            <a:round/>
            <a:headEnd type="none" w="med" len="med"/>
            <a:tailEnd type="none" w="med" len="med"/>
          </a:ln>
        </p:spPr>
      </p:sp>
      <p:sp>
        <p:nvSpPr>
          <p:cNvPr id="34829" name="Line 14"/>
          <p:cNvSpPr/>
          <p:nvPr/>
        </p:nvSpPr>
        <p:spPr>
          <a:xfrm flipH="1">
            <a:off x="609600" y="3581400"/>
            <a:ext cx="7620000" cy="0"/>
          </a:xfrm>
          <a:prstGeom prst="line">
            <a:avLst/>
          </a:prstGeom>
          <a:ln w="9525" cap="flat" cmpd="sng">
            <a:solidFill>
              <a:schemeClr val="tx1"/>
            </a:solidFill>
            <a:prstDash val="solid"/>
            <a:round/>
            <a:headEnd type="none" w="med" len="med"/>
            <a:tailEnd type="none" w="med" len="med"/>
          </a:ln>
        </p:spPr>
      </p:sp>
      <p:sp>
        <p:nvSpPr>
          <p:cNvPr id="34830" name="Line 15"/>
          <p:cNvSpPr/>
          <p:nvPr/>
        </p:nvSpPr>
        <p:spPr>
          <a:xfrm>
            <a:off x="609600" y="3581400"/>
            <a:ext cx="0" cy="1066800"/>
          </a:xfrm>
          <a:prstGeom prst="line">
            <a:avLst/>
          </a:prstGeom>
          <a:ln w="9525" cap="flat" cmpd="sng">
            <a:solidFill>
              <a:schemeClr val="tx1"/>
            </a:solidFill>
            <a:prstDash val="solid"/>
            <a:round/>
            <a:headEnd type="none" w="med" len="med"/>
            <a:tailEnd type="none" w="med" len="med"/>
          </a:ln>
        </p:spPr>
      </p:sp>
      <p:sp>
        <p:nvSpPr>
          <p:cNvPr id="34831" name="Line 16"/>
          <p:cNvSpPr/>
          <p:nvPr/>
        </p:nvSpPr>
        <p:spPr>
          <a:xfrm>
            <a:off x="609600" y="4648200"/>
            <a:ext cx="685800" cy="0"/>
          </a:xfrm>
          <a:prstGeom prst="line">
            <a:avLst/>
          </a:prstGeom>
          <a:ln w="9525" cap="flat" cmpd="sng">
            <a:solidFill>
              <a:schemeClr val="tx1"/>
            </a:solidFill>
            <a:prstDash val="solid"/>
            <a:round/>
            <a:headEnd type="none" w="med" len="med"/>
            <a:tailEnd type="triangle" w="med" len="med"/>
          </a:ln>
        </p:spPr>
      </p:sp>
      <p:sp>
        <p:nvSpPr>
          <p:cNvPr id="34832" name="Line 17"/>
          <p:cNvSpPr/>
          <p:nvPr/>
        </p:nvSpPr>
        <p:spPr>
          <a:xfrm>
            <a:off x="2895600" y="4648200"/>
            <a:ext cx="838200" cy="0"/>
          </a:xfrm>
          <a:prstGeom prst="line">
            <a:avLst/>
          </a:prstGeom>
          <a:ln w="9525" cap="flat" cmpd="sng">
            <a:solidFill>
              <a:schemeClr val="tx1"/>
            </a:solidFill>
            <a:prstDash val="solid"/>
            <a:round/>
            <a:headEnd type="none" w="med" len="med"/>
            <a:tailEnd type="triangle" w="med" len="med"/>
          </a:ln>
        </p:spPr>
      </p:sp>
      <p:sp>
        <p:nvSpPr>
          <p:cNvPr id="34833" name="Line 18"/>
          <p:cNvSpPr/>
          <p:nvPr/>
        </p:nvSpPr>
        <p:spPr>
          <a:xfrm>
            <a:off x="5334000" y="4572000"/>
            <a:ext cx="609600" cy="0"/>
          </a:xfrm>
          <a:prstGeom prst="line">
            <a:avLst/>
          </a:prstGeom>
          <a:ln w="9525" cap="flat" cmpd="sng">
            <a:solidFill>
              <a:schemeClr val="tx1"/>
            </a:solidFill>
            <a:prstDash val="solid"/>
            <a:round/>
            <a:headEnd type="none" w="med" len="med"/>
            <a:tailEnd type="triangle" w="med" len="med"/>
          </a:ln>
        </p:spPr>
      </p:sp>
      <p:sp>
        <p:nvSpPr>
          <p:cNvPr id="34834" name="Text Box 19"/>
          <p:cNvSpPr txBox="1"/>
          <p:nvPr/>
        </p:nvSpPr>
        <p:spPr>
          <a:xfrm>
            <a:off x="2627313" y="5445125"/>
            <a:ext cx="3054350" cy="366713"/>
          </a:xfrm>
          <a:prstGeom prst="rect">
            <a:avLst/>
          </a:prstGeom>
          <a:noFill/>
          <a:ln w="9525">
            <a:noFill/>
          </a:ln>
        </p:spPr>
        <p:txBody>
          <a:bodyPr wrap="none" anchor="t">
            <a:spAutoFit/>
          </a:bodyPr>
          <a:lstStyle/>
          <a:p>
            <a:pPr eaLnBrk="0" hangingPunct="0">
              <a:buSzPct val="100000"/>
              <a:buFont typeface="Arial" panose="020B0604020202020204" pitchFamily="34" charset="0"/>
              <a:buNone/>
            </a:pPr>
            <a:r>
              <a:rPr lang="en-US" altLang="zh-CN" b="1" dirty="0">
                <a:latin typeface="Times New Roman" panose="02020603050405020304" pitchFamily="18" charset="0"/>
              </a:rPr>
              <a:t>Fig : A Classification Method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a:xfrm>
            <a:off x="539750" y="188913"/>
            <a:ext cx="8410575" cy="1462088"/>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8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SYNTACTIC APPROACH</a:t>
            </a:r>
          </a:p>
        </p:txBody>
      </p:sp>
      <p:sp>
        <p:nvSpPr>
          <p:cNvPr id="89091" name="Rectangle 3"/>
          <p:cNvSpPr>
            <a:spLocks noGrp="1" noRot="1" noChangeArrowheads="1"/>
          </p:cNvSpPr>
          <p:nvPr>
            <p:ph type="body" idx="1"/>
          </p:nvPr>
        </p:nvSpPr>
        <p:spPr>
          <a:xfrm>
            <a:off x="0" y="1981200"/>
            <a:ext cx="9144000" cy="4495800"/>
          </a:xfrm>
        </p:spPr>
        <p:txBody>
          <a:bodyPr wrap="square" lIns="91440" tIns="45720" rIns="91440" bIns="45720" numCol="1" anchor="t" anchorCtr="0" compatLnSpc="1"/>
          <a:lstStyle/>
          <a:p>
            <a:pPr marL="342900" marR="0" lvl="0" indent="-342900" algn="just" defTabSz="914400" rtl="0" eaLnBrk="1" latinLnBrk="0" hangingPunct="1">
              <a:lnSpc>
                <a:spcPct val="100000"/>
              </a:lnSpc>
              <a:spcBef>
                <a:spcPts val="0"/>
              </a:spcBef>
              <a:spcAft>
                <a:spcPct val="0"/>
              </a:spcAft>
              <a:buClr>
                <a:schemeClr val="hlink"/>
              </a:buClr>
              <a:buSzPct val="80000"/>
              <a:buFont typeface="Arial" panose="020B0604020202020204" pitchFamily="34" charset="0"/>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Here we use the analogy between the structures of a pattern and the structure </a:t>
            </a:r>
          </a:p>
          <a:p>
            <a:pPr marL="342900" marR="0" lvl="0" indent="-342900" algn="just" defTabSz="914400" rtl="0" eaLnBrk="1" latinLnBrk="0" hangingPunct="1">
              <a:lnSpc>
                <a:spcPct val="100000"/>
              </a:lnSpc>
              <a:spcBef>
                <a:spcPts val="0"/>
              </a:spcBef>
              <a:spcAft>
                <a:spcPct val="0"/>
              </a:spcAft>
              <a:buClr>
                <a:schemeClr val="hlink"/>
              </a:buClr>
              <a:buSzPct val="80000"/>
              <a:buFont typeface="Arial" panose="020B0604020202020204" pitchFamily="34" charset="0"/>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of sentence, written using a grammar.</a:t>
            </a:r>
          </a:p>
          <a:p>
            <a:pPr marL="342900" marR="0" lvl="0" indent="-342900" algn="just" defTabSz="914400" rtl="0" eaLnBrk="1" latinLnBrk="0" hangingPunct="1">
              <a:lnSpc>
                <a:spcPct val="100000"/>
              </a:lnSpc>
              <a:spcBef>
                <a:spcPts val="0"/>
              </a:spcBef>
              <a:spcAft>
                <a:spcPct val="0"/>
              </a:spcAft>
              <a:buClr>
                <a:schemeClr val="hlink"/>
              </a:buClr>
              <a:buSzPct val="80000"/>
              <a:buFont typeface="Arial" panose="020B0604020202020204" pitchFamily="34" charset="0"/>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E.g.: Rama was a very good king.</a:t>
            </a:r>
          </a:p>
          <a:p>
            <a:pPr marL="342900" marR="0" lvl="0" indent="-342900" algn="just" defTabSz="914400" rtl="0" eaLnBrk="1" latinLnBrk="0" hangingPunct="1">
              <a:lnSpc>
                <a:spcPct val="100000"/>
              </a:lnSpc>
              <a:spcBef>
                <a:spcPts val="0"/>
              </a:spcBef>
              <a:spcAft>
                <a:spcPct val="0"/>
              </a:spcAft>
              <a:buClr>
                <a:schemeClr val="hlink"/>
              </a:buClr>
              <a:buSzPct val="80000"/>
              <a:buFont typeface="Arial" panose="020B0604020202020204" pitchFamily="34" charset="0"/>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Here we decompose the pattern into sub-patterns called primitives  when primitives are combined  together using a certain syntax rule, we get the original pattern.  So this method consists of parsing the pattern using a syntax rule.</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20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Advantages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19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It  classifies the pattern.</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19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It describes the pattern.</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19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19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5843" name="Picture 5" descr="fu1"/>
          <p:cNvPicPr>
            <a:picLocks noChangeAspect="1"/>
          </p:cNvPicPr>
          <p:nvPr/>
        </p:nvPicPr>
        <p:blipFill>
          <a:blip r:embed="rId2"/>
          <a:stretch>
            <a:fillRect/>
          </a:stretch>
        </p:blipFill>
        <p:spPr>
          <a:xfrm>
            <a:off x="6588125" y="4076700"/>
            <a:ext cx="2555875" cy="2049463"/>
          </a:xfrm>
          <a:prstGeom prst="rect">
            <a:avLst/>
          </a:prstGeom>
          <a:noFill/>
          <a:ln w="9525">
            <a:noFill/>
          </a:ln>
        </p:spPr>
      </p:pic>
      <p:pic>
        <p:nvPicPr>
          <p:cNvPr id="35844" name="Picture 6" descr="句法模式识别"/>
          <p:cNvPicPr>
            <a:picLocks noChangeAspect="1"/>
          </p:cNvPicPr>
          <p:nvPr/>
        </p:nvPicPr>
        <p:blipFill>
          <a:blip r:embed="rId3"/>
          <a:stretch>
            <a:fillRect/>
          </a:stretch>
        </p:blipFill>
        <p:spPr>
          <a:xfrm>
            <a:off x="4932363" y="4076700"/>
            <a:ext cx="1474787" cy="208915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noProof="0" smtClean="0">
                <a:ln>
                  <a:noFill/>
                </a:ln>
                <a:uLnTx/>
                <a:uFillTx/>
                <a:sym typeface="+mn-ea"/>
              </a:rPr>
              <a:t>SYNTACTIC APPROACH</a:t>
            </a:r>
            <a:endParaRPr lang="zh-CN" altLang="en-US"/>
          </a:p>
        </p:txBody>
      </p:sp>
      <p:pic>
        <p:nvPicPr>
          <p:cNvPr id="3" name="图片 2" descr="句法"/>
          <p:cNvPicPr>
            <a:picLocks noChangeAspect="1"/>
          </p:cNvPicPr>
          <p:nvPr/>
        </p:nvPicPr>
        <p:blipFill>
          <a:blip r:embed="rId2"/>
          <a:stretch>
            <a:fillRect/>
          </a:stretch>
        </p:blipFill>
        <p:spPr>
          <a:xfrm>
            <a:off x="813435" y="1092835"/>
            <a:ext cx="7101840" cy="3409315"/>
          </a:xfrm>
          <a:prstGeom prst="rect">
            <a:avLst/>
          </a:prstGeom>
        </p:spPr>
      </p:pic>
      <p:pic>
        <p:nvPicPr>
          <p:cNvPr id="4" name="图片 3" descr="句法2"/>
          <p:cNvPicPr>
            <a:picLocks noChangeAspect="1"/>
          </p:cNvPicPr>
          <p:nvPr/>
        </p:nvPicPr>
        <p:blipFill>
          <a:blip r:embed="rId3"/>
          <a:stretch>
            <a:fillRect/>
          </a:stretch>
        </p:blipFill>
        <p:spPr>
          <a:xfrm>
            <a:off x="1903095" y="4372610"/>
            <a:ext cx="5200015" cy="24822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6"/>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46</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76803" name="Rectangle 3"/>
          <p:cNvSpPr>
            <a:spLocks noGrp="1" noChangeArrowheads="1"/>
          </p:cNvSpPr>
          <p:nvPr>
            <p:ph type="body" sz="half" idx="1"/>
          </p:nvPr>
        </p:nvSpPr>
        <p:spPr>
          <a:xfrm>
            <a:off x="134938" y="404813"/>
            <a:ext cx="8758238" cy="5846763"/>
          </a:xfrm>
        </p:spPr>
        <p:txBody>
          <a:bodyPr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Example: Character Recognition</a:t>
            </a: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r>
              <a:rPr kumimoji="0" lang="en-US" altLang="zh-CN" sz="2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Input Raw Data</a:t>
            </a: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image </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r>
              <a:rPr kumimoji="0" lang="en-US" altLang="zh-CN" sz="2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Output categories</a:t>
            </a:r>
            <a:r>
              <a:rPr kumimoji="0" lang="en-US" altLang="zh-CN"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characters </a:t>
            </a:r>
            <a:endParaRPr kumimoji="0" lang="zh-CN" altLang="en-US" sz="2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p:txBody>
      </p:sp>
      <p:pic>
        <p:nvPicPr>
          <p:cNvPr id="36868" name="Picture 4" descr="charasam"/>
          <p:cNvPicPr>
            <a:picLocks noGrp="1" noChangeAspect="1"/>
          </p:cNvPicPr>
          <p:nvPr>
            <p:ph sz="half" idx="1"/>
          </p:nvPr>
        </p:nvPicPr>
        <p:blipFill>
          <a:blip r:embed="rId2"/>
          <a:stretch>
            <a:fillRect/>
          </a:stretch>
        </p:blipFill>
        <p:spPr>
          <a:xfrm>
            <a:off x="971550" y="1341438"/>
            <a:ext cx="6840538" cy="4103687"/>
          </a:xfr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rrowheads="1"/>
          </p:cNvSpPr>
          <p:nvPr>
            <p:ph type="title"/>
          </p:nvPr>
        </p:nvSpPr>
        <p:spPr>
          <a:xfrm>
            <a:off x="323850" y="0"/>
            <a:ext cx="8540750" cy="82391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Difficulties</a:t>
            </a:r>
          </a:p>
        </p:txBody>
      </p:sp>
      <p:sp>
        <p:nvSpPr>
          <p:cNvPr id="102403" name="Rectangle 3"/>
          <p:cNvSpPr>
            <a:spLocks noGrp="1" noRot="1" noChangeArrowheads="1"/>
          </p:cNvSpPr>
          <p:nvPr>
            <p:ph idx="1"/>
          </p:nvPr>
        </p:nvSpPr>
        <p:spPr>
          <a:xfrm>
            <a:off x="395288" y="981075"/>
            <a:ext cx="8540750" cy="471487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Similar patterns of different classes</a:t>
            </a: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Noise</a:t>
            </a: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Outlier</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None/>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7891" name="Picture 4" descr="sky"/>
          <p:cNvPicPr>
            <a:picLocks noChangeAspect="1"/>
          </p:cNvPicPr>
          <p:nvPr/>
        </p:nvPicPr>
        <p:blipFill>
          <a:blip r:embed="rId2"/>
          <a:stretch>
            <a:fillRect/>
          </a:stretch>
        </p:blipFill>
        <p:spPr>
          <a:xfrm>
            <a:off x="827088" y="1916113"/>
            <a:ext cx="2143125" cy="1428750"/>
          </a:xfrm>
          <a:prstGeom prst="rect">
            <a:avLst/>
          </a:prstGeom>
          <a:noFill/>
          <a:ln w="9525">
            <a:noFill/>
          </a:ln>
        </p:spPr>
      </p:pic>
      <p:sp>
        <p:nvSpPr>
          <p:cNvPr id="102405" name="Rectangle 5"/>
          <p:cNvSpPr>
            <a:spLocks noChangeArrowheads="1"/>
          </p:cNvSpPr>
          <p:nvPr/>
        </p:nvSpPr>
        <p:spPr bwMode="auto">
          <a:xfrm>
            <a:off x="3059113" y="2276475"/>
            <a:ext cx="3346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How to correctly distinguish</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 the blue sky from blue water?!</a:t>
            </a:r>
            <a:endPar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pic>
        <p:nvPicPr>
          <p:cNvPr id="37893" name="Picture 6" descr="zhou bi chang"/>
          <p:cNvPicPr>
            <a:picLocks noChangeAspect="1"/>
          </p:cNvPicPr>
          <p:nvPr/>
        </p:nvPicPr>
        <p:blipFill>
          <a:blip r:embed="rId3"/>
          <a:stretch>
            <a:fillRect/>
          </a:stretch>
        </p:blipFill>
        <p:spPr>
          <a:xfrm>
            <a:off x="1763713" y="3357563"/>
            <a:ext cx="1247775" cy="1873250"/>
          </a:xfrm>
          <a:prstGeom prst="rect">
            <a:avLst/>
          </a:prstGeom>
          <a:noFill/>
          <a:ln w="9525">
            <a:noFill/>
          </a:ln>
        </p:spPr>
      </p:pic>
      <p:sp>
        <p:nvSpPr>
          <p:cNvPr id="37894" name="AutoShape 7"/>
          <p:cNvSpPr/>
          <p:nvPr/>
        </p:nvSpPr>
        <p:spPr>
          <a:xfrm>
            <a:off x="3132138" y="4724400"/>
            <a:ext cx="1008062" cy="144463"/>
          </a:xfrm>
          <a:prstGeom prst="rightArrow">
            <a:avLst>
              <a:gd name="adj1" fmla="val 50000"/>
              <a:gd name="adj2" fmla="val 174417"/>
            </a:avLst>
          </a:prstGeom>
          <a:solidFill>
            <a:srgbClr val="FF0000"/>
          </a:solidFill>
          <a:ln w="12700" cap="sq" cmpd="sng">
            <a:solidFill>
              <a:schemeClr val="tx1"/>
            </a:solidFill>
            <a:prstDash val="solid"/>
            <a:miter/>
            <a:headEnd type="none" w="sm" len="sm"/>
            <a:tailEnd type="none" w="sm" len="sm"/>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sp>
        <p:nvSpPr>
          <p:cNvPr id="102408" name="Rectangle 8"/>
          <p:cNvSpPr>
            <a:spLocks noChangeArrowheads="1"/>
          </p:cNvSpPr>
          <p:nvPr/>
        </p:nvSpPr>
        <p:spPr bwMode="auto">
          <a:xfrm>
            <a:off x="4427538" y="4581525"/>
            <a:ext cx="1927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 Zhou Bichang </a:t>
            </a:r>
            <a:r>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a:t>
            </a:r>
          </a:p>
        </p:txBody>
      </p:sp>
      <p:pic>
        <p:nvPicPr>
          <p:cNvPr id="37896" name="Picture 9" descr="155966969[1]"/>
          <p:cNvPicPr>
            <a:picLocks noChangeAspect="1"/>
          </p:cNvPicPr>
          <p:nvPr/>
        </p:nvPicPr>
        <p:blipFill>
          <a:blip r:embed="rId4"/>
          <a:stretch>
            <a:fillRect/>
          </a:stretch>
        </p:blipFill>
        <p:spPr>
          <a:xfrm>
            <a:off x="6191250" y="5084763"/>
            <a:ext cx="2952750" cy="1855787"/>
          </a:xfrm>
          <a:prstGeom prst="rect">
            <a:avLst/>
          </a:prstGeom>
          <a:noFill/>
          <a:ln w="9525">
            <a:noFill/>
          </a:ln>
        </p:spPr>
      </p:pic>
      <p:sp>
        <p:nvSpPr>
          <p:cNvPr id="37897" name="AutoShape 10"/>
          <p:cNvSpPr/>
          <p:nvPr/>
        </p:nvSpPr>
        <p:spPr>
          <a:xfrm flipH="1" flipV="1">
            <a:off x="5219700" y="6165850"/>
            <a:ext cx="865188" cy="215900"/>
          </a:xfrm>
          <a:prstGeom prst="rightArrow">
            <a:avLst>
              <a:gd name="adj1" fmla="val 50000"/>
              <a:gd name="adj2" fmla="val 100165"/>
            </a:avLst>
          </a:prstGeom>
          <a:solidFill>
            <a:srgbClr val="993366"/>
          </a:solidFill>
          <a:ln w="12700" cap="sq" cmpd="sng">
            <a:solidFill>
              <a:schemeClr val="tx1"/>
            </a:solidFill>
            <a:prstDash val="solid"/>
            <a:miter/>
            <a:headEnd type="none" w="sm" len="sm"/>
            <a:tailEnd type="none" w="sm" len="sm"/>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sp>
        <p:nvSpPr>
          <p:cNvPr id="102411" name="Rectangle 11"/>
          <p:cNvSpPr>
            <a:spLocks noChangeArrowheads="1"/>
          </p:cNvSpPr>
          <p:nvPr/>
        </p:nvSpPr>
        <p:spPr bwMode="auto">
          <a:xfrm>
            <a:off x="0" y="6021388"/>
            <a:ext cx="5387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CC0000"/>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 </a:t>
            </a:r>
            <a:r>
              <a:rPr kumimoji="0" lang="en-US" altLang="zh-CN" sz="2000" b="0" i="0" u="none" strike="noStrike" kern="1200" cap="none" spc="0" normalizeH="0" baseline="0" noProof="0">
                <a:ln>
                  <a:noFill/>
                </a:ln>
                <a:solidFill>
                  <a:srgbClr val="CC0000"/>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The men</a:t>
            </a:r>
            <a:r>
              <a:rPr kumimoji="0" lang="en-US" altLang="zh-CN" sz="20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 more beautiful than women!: Italian</a:t>
            </a:r>
            <a:endParaRPr kumimoji="0" lang="zh-CN" altLang="en-US" sz="20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pic>
        <p:nvPicPr>
          <p:cNvPr id="37899" name="Picture 12" descr="jieguo1"/>
          <p:cNvPicPr>
            <a:picLocks noChangeAspect="1"/>
          </p:cNvPicPr>
          <p:nvPr/>
        </p:nvPicPr>
        <p:blipFill>
          <a:blip r:embed="rId5"/>
          <a:stretch>
            <a:fillRect/>
          </a:stretch>
        </p:blipFill>
        <p:spPr>
          <a:xfrm>
            <a:off x="7451725" y="3141663"/>
            <a:ext cx="1692275" cy="1692275"/>
          </a:xfrm>
          <a:prstGeom prst="rect">
            <a:avLst/>
          </a:prstGeom>
          <a:noFill/>
          <a:ln w="9525">
            <a:noFill/>
          </a:ln>
        </p:spPr>
      </p:pic>
      <p:pic>
        <p:nvPicPr>
          <p:cNvPr id="37900" name="Picture 4" descr="twins"/>
          <p:cNvPicPr>
            <a:picLocks noChangeAspect="1"/>
          </p:cNvPicPr>
          <p:nvPr/>
        </p:nvPicPr>
        <p:blipFill>
          <a:blip r:embed="rId6"/>
          <a:stretch>
            <a:fillRect/>
          </a:stretch>
        </p:blipFill>
        <p:spPr>
          <a:xfrm>
            <a:off x="6516688" y="1268413"/>
            <a:ext cx="1835150" cy="17891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2405"/>
                                        </p:tgtEl>
                                        <p:attrNameLst>
                                          <p:attrName>style.visibility</p:attrName>
                                        </p:attrNameLst>
                                      </p:cBhvr>
                                      <p:to>
                                        <p:strVal val="visible"/>
                                      </p:to>
                                    </p:set>
                                    <p:animEffect transition="in" filter="box(in)">
                                      <p:cBhvr>
                                        <p:cTn id="7" dur="500"/>
                                        <p:tgtEl>
                                          <p:spTgt spid="102405"/>
                                        </p:tgtEl>
                                      </p:cBhvr>
                                    </p:animEffect>
                                  </p:childTnLst>
                                </p:cTn>
                              </p:par>
                              <p:par>
                                <p:cTn id="8" presetID="8" presetClass="emph" presetSubtype="0" fill="hold" grpId="0" nodeType="withEffect">
                                  <p:stCondLst>
                                    <p:cond delay="0"/>
                                  </p:stCondLst>
                                  <p:childTnLst>
                                    <p:animRot by="21600000">
                                      <p:cBhvr>
                                        <p:cTn id="9" dur="2000" fill="hold"/>
                                        <p:tgtEl>
                                          <p:spTgt spid="1024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5" grpId="0"/>
      <p:bldP spid="1024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rrowheads="1"/>
          </p:cNvSpPr>
          <p:nvPr>
            <p:ph type="title"/>
          </p:nvPr>
        </p:nvSpPr>
        <p:spPr>
          <a:xfrm>
            <a:off x="323850" y="260350"/>
            <a:ext cx="854075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Difficulties</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06499" name="Rectangle 3"/>
          <p:cNvSpPr>
            <a:spLocks noGrp="1" noRot="1" noChangeArrowheads="1"/>
          </p:cNvSpPr>
          <p:nvPr>
            <p:ph idx="1"/>
          </p:nvPr>
        </p:nvSpPr>
        <p:spPr>
          <a:xfrm>
            <a:off x="323850" y="1628775"/>
            <a:ext cx="8540750" cy="44989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Similar characteristics etc.</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Deformable patterns</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38915" name="Rectangle 4"/>
          <p:cNvSpPr/>
          <p:nvPr/>
        </p:nvSpPr>
        <p:spPr>
          <a:xfrm>
            <a:off x="395288" y="4437063"/>
            <a:ext cx="9166225" cy="701675"/>
          </a:xfrm>
          <a:prstGeom prst="rect">
            <a:avLst/>
          </a:prstGeom>
          <a:noFill/>
          <a:ln w="12700">
            <a:noFill/>
          </a:ln>
        </p:spPr>
        <p:txBody>
          <a:bodyPr wrap="none" anchor="ctr">
            <a:spAutoFit/>
          </a:bodyPr>
          <a:lstStyle/>
          <a:p>
            <a:pPr eaLnBrk="0" hangingPunct="0">
              <a:buSzPct val="100000"/>
              <a:buFont typeface="Arial" panose="020B0604020202020204" pitchFamily="34" charset="0"/>
              <a:buNone/>
            </a:pPr>
            <a:r>
              <a:rPr lang="zh-CN" altLang="en-US" sz="2000" dirty="0">
                <a:solidFill>
                  <a:srgbClr val="990000"/>
                </a:solidFill>
                <a:latin typeface="Tahoma" panose="020B0604030504040204" pitchFamily="34" charset="0"/>
                <a:ea typeface="华文隶书" panose="02010800040101010101" pitchFamily="2" charset="-122"/>
              </a:rPr>
              <a:t>轻松一刻</a:t>
            </a:r>
            <a:r>
              <a:rPr lang="zh-CN" altLang="en-US" sz="2000" dirty="0">
                <a:latin typeface="Tahoma" panose="020B0604030504040204" pitchFamily="34" charset="0"/>
                <a:ea typeface="华文隶书" panose="02010800040101010101" pitchFamily="2" charset="-122"/>
              </a:rPr>
              <a:t>：某男拿着医生开的处方在医院里转了半天，回来问：“</a:t>
            </a:r>
            <a:r>
              <a:rPr lang="en-US" altLang="zh-CN" sz="2000" dirty="0">
                <a:solidFill>
                  <a:srgbClr val="CCCC00"/>
                </a:solidFill>
                <a:latin typeface="Tahoma" panose="020B0604030504040204" pitchFamily="34" charset="0"/>
                <a:ea typeface="华文隶书" panose="02010800040101010101" pitchFamily="2" charset="-122"/>
              </a:rPr>
              <a:t>13</a:t>
            </a:r>
            <a:r>
              <a:rPr lang="zh-CN" altLang="en-US" sz="2000" dirty="0">
                <a:solidFill>
                  <a:srgbClr val="CCCC00"/>
                </a:solidFill>
                <a:latin typeface="Tahoma" panose="020B0604030504040204" pitchFamily="34" charset="0"/>
                <a:ea typeface="华文隶书" panose="02010800040101010101" pitchFamily="2" charset="-122"/>
              </a:rPr>
              <a:t>超</a:t>
            </a:r>
            <a:r>
              <a:rPr lang="zh-CN" altLang="en-US" sz="2000" dirty="0">
                <a:latin typeface="Tahoma" panose="020B0604030504040204" pitchFamily="34" charset="0"/>
                <a:ea typeface="华文隶书" panose="02010800040101010101" pitchFamily="2" charset="-122"/>
              </a:rPr>
              <a:t>到底在哪</a:t>
            </a:r>
            <a:r>
              <a:rPr lang="en-US" altLang="zh-CN" sz="2000" dirty="0">
                <a:latin typeface="Tahoma" panose="020B0604030504040204" pitchFamily="34" charset="0"/>
                <a:ea typeface="华文隶书" panose="02010800040101010101" pitchFamily="2" charset="-122"/>
              </a:rPr>
              <a:t>?”</a:t>
            </a:r>
          </a:p>
          <a:p>
            <a:pPr eaLnBrk="0" hangingPunct="0">
              <a:buSzPct val="100000"/>
              <a:buFont typeface="Arial" panose="020B0604020202020204" pitchFamily="34" charset="0"/>
              <a:buNone/>
            </a:pPr>
            <a:r>
              <a:rPr lang="zh-CN" altLang="en-US" sz="2000" dirty="0">
                <a:latin typeface="Tahoma" panose="020B0604030504040204" pitchFamily="34" charset="0"/>
                <a:ea typeface="华文隶书" panose="02010800040101010101" pitchFamily="2" charset="-122"/>
              </a:rPr>
              <a:t>女医生笑曰：“那不是</a:t>
            </a:r>
            <a:r>
              <a:rPr lang="en-US" altLang="zh-CN" sz="2000" dirty="0">
                <a:latin typeface="Tahoma" panose="020B0604030504040204" pitchFamily="34" charset="0"/>
                <a:ea typeface="华文隶书" panose="02010800040101010101" pitchFamily="2" charset="-122"/>
              </a:rPr>
              <a:t>13</a:t>
            </a:r>
            <a:r>
              <a:rPr lang="zh-CN" altLang="en-US" sz="2000" dirty="0">
                <a:latin typeface="Tahoma" panose="020B0604030504040204" pitchFamily="34" charset="0"/>
                <a:ea typeface="华文隶书" panose="02010800040101010101" pitchFamily="2" charset="-122"/>
              </a:rPr>
              <a:t>超，</a:t>
            </a:r>
            <a:r>
              <a:rPr lang="zh-CN" altLang="en-US" sz="2000" dirty="0">
                <a:solidFill>
                  <a:srgbClr val="FF0066"/>
                </a:solidFill>
                <a:latin typeface="Tahoma" panose="020B0604030504040204" pitchFamily="34" charset="0"/>
                <a:ea typeface="华文隶书" panose="02010800040101010101" pitchFamily="2" charset="-122"/>
              </a:rPr>
              <a:t>是</a:t>
            </a:r>
            <a:r>
              <a:rPr lang="en-US" altLang="zh-CN" sz="2000" dirty="0">
                <a:solidFill>
                  <a:srgbClr val="FF0066"/>
                </a:solidFill>
                <a:latin typeface="Tahoma" panose="020B0604030504040204" pitchFamily="34" charset="0"/>
                <a:ea typeface="华文隶书" panose="02010800040101010101" pitchFamily="2" charset="-122"/>
              </a:rPr>
              <a:t>B</a:t>
            </a:r>
            <a:r>
              <a:rPr lang="zh-CN" altLang="en-US" sz="2000" dirty="0">
                <a:solidFill>
                  <a:srgbClr val="FF0066"/>
                </a:solidFill>
                <a:latin typeface="Tahoma" panose="020B0604030504040204" pitchFamily="34" charset="0"/>
                <a:ea typeface="华文隶书" panose="02010800040101010101" pitchFamily="2" charset="-122"/>
              </a:rPr>
              <a:t>超</a:t>
            </a:r>
            <a:r>
              <a:rPr lang="zh-CN" altLang="en-US" sz="2000" dirty="0">
                <a:latin typeface="Tahoma" panose="020B0604030504040204" pitchFamily="34" charset="0"/>
                <a:ea typeface="华文隶书" panose="02010800040101010101" pitchFamily="2" charset="-122"/>
              </a:rPr>
              <a:t>。” </a:t>
            </a:r>
          </a:p>
        </p:txBody>
      </p:sp>
      <p:pic>
        <p:nvPicPr>
          <p:cNvPr id="38916" name="Picture 5" descr="医生的字"/>
          <p:cNvPicPr>
            <a:picLocks noChangeAspect="1"/>
          </p:cNvPicPr>
          <p:nvPr/>
        </p:nvPicPr>
        <p:blipFill>
          <a:blip r:embed="rId2"/>
          <a:stretch>
            <a:fillRect/>
          </a:stretch>
        </p:blipFill>
        <p:spPr>
          <a:xfrm>
            <a:off x="3635375" y="5172075"/>
            <a:ext cx="5508625" cy="1685925"/>
          </a:xfrm>
          <a:prstGeom prst="rect">
            <a:avLst/>
          </a:prstGeom>
          <a:noFill/>
          <a:ln w="9525">
            <a:noFill/>
          </a:ln>
        </p:spPr>
      </p:pic>
      <p:pic>
        <p:nvPicPr>
          <p:cNvPr id="38917" name="Picture 6" descr="手写"/>
          <p:cNvPicPr>
            <a:picLocks noChangeAspect="1"/>
          </p:cNvPicPr>
          <p:nvPr/>
        </p:nvPicPr>
        <p:blipFill>
          <a:blip r:embed="rId3"/>
          <a:stretch>
            <a:fillRect/>
          </a:stretch>
        </p:blipFill>
        <p:spPr>
          <a:xfrm>
            <a:off x="6308725" y="620713"/>
            <a:ext cx="2835275" cy="2127250"/>
          </a:xfrm>
          <a:prstGeom prst="rect">
            <a:avLst/>
          </a:prstGeom>
          <a:noFill/>
          <a:ln w="9525">
            <a:noFill/>
          </a:ln>
        </p:spPr>
      </p:pic>
      <p:pic>
        <p:nvPicPr>
          <p:cNvPr id="38918" name="Picture 7" descr="变形等2"/>
          <p:cNvPicPr>
            <a:picLocks noChangeAspect="1"/>
          </p:cNvPicPr>
          <p:nvPr/>
        </p:nvPicPr>
        <p:blipFill>
          <a:blip r:embed="rId4"/>
          <a:stretch>
            <a:fillRect/>
          </a:stretch>
        </p:blipFill>
        <p:spPr>
          <a:xfrm>
            <a:off x="539750" y="3068638"/>
            <a:ext cx="2667000" cy="1371600"/>
          </a:xfrm>
          <a:prstGeom prst="rect">
            <a:avLst/>
          </a:prstGeom>
          <a:noFill/>
          <a:ln w="9525">
            <a:noFill/>
          </a:ln>
        </p:spPr>
      </p:pic>
      <p:pic>
        <p:nvPicPr>
          <p:cNvPr id="38919" name="Picture 8" descr="变形等1"/>
          <p:cNvPicPr>
            <a:picLocks noChangeAspect="1"/>
          </p:cNvPicPr>
          <p:nvPr/>
        </p:nvPicPr>
        <p:blipFill>
          <a:blip r:embed="rId5"/>
          <a:stretch>
            <a:fillRect/>
          </a:stretch>
        </p:blipFill>
        <p:spPr>
          <a:xfrm>
            <a:off x="3203575" y="2852738"/>
            <a:ext cx="2952750" cy="1584325"/>
          </a:xfrm>
          <a:prstGeom prst="rect">
            <a:avLst/>
          </a:prstGeom>
          <a:noFill/>
          <a:ln w="9525">
            <a:noFill/>
          </a:ln>
        </p:spPr>
      </p:pic>
      <p:sp>
        <p:nvSpPr>
          <p:cNvPr id="106505" name="Rectangle 9"/>
          <p:cNvSpPr>
            <a:spLocks noChangeArrowheads="1"/>
          </p:cNvSpPr>
          <p:nvPr/>
        </p:nvSpPr>
        <p:spPr bwMode="auto">
          <a:xfrm>
            <a:off x="395288" y="5589588"/>
            <a:ext cx="24939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outerShdw blurRad="38100" dist="38100" dir="2700000" algn="tl">
                    <a:srgbClr val="000000"/>
                  </a:outerShdw>
                </a:effectLst>
                <a:uLnTx/>
                <a:uFillTx/>
                <a:latin typeface="SimSun-ExtB" panose="02010609060101010101" pitchFamily="49" charset="-122"/>
                <a:ea typeface="SimSun-ExtB" panose="02010609060101010101" pitchFamily="49" charset="-122"/>
                <a:cs typeface="+mn-cs"/>
              </a:rPr>
              <a:t>Story: this is </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FF7C80"/>
                </a:solidFill>
                <a:effectLst>
                  <a:outerShdw blurRad="38100" dist="38100" dir="2700000" algn="tl">
                    <a:srgbClr val="000000"/>
                  </a:outerShdw>
                </a:effectLst>
                <a:uLnTx/>
                <a:uFillTx/>
                <a:latin typeface="SimSun-ExtB" panose="02010609060101010101" pitchFamily="49" charset="-122"/>
                <a:ea typeface="SimSun-ExtB" panose="02010609060101010101" pitchFamily="49" charset="-122"/>
                <a:cs typeface="+mn-cs"/>
              </a:rPr>
              <a:t>not a person</a:t>
            </a:r>
            <a:r>
              <a:rPr kumimoji="0" lang="en-US" altLang="zh-CN" sz="2400" b="1" i="1" u="none" strike="noStrike" kern="1200" cap="none" spc="0" normalizeH="0" baseline="0" noProof="0">
                <a:ln>
                  <a:noFill/>
                </a:ln>
                <a:solidFill>
                  <a:schemeClr val="tx1"/>
                </a:solidFill>
                <a:effectLst>
                  <a:outerShdw blurRad="38100" dist="38100" dir="2700000" algn="tl">
                    <a:srgbClr val="000000"/>
                  </a:outerShdw>
                </a:effectLst>
                <a:uLnTx/>
                <a:uFillTx/>
                <a:latin typeface="SimSun-ExtB" panose="02010609060101010101" pitchFamily="49" charset="-122"/>
                <a:ea typeface="SimSun-ExtB" panose="02010609060101010101" pitchFamily="49" charset="-122"/>
                <a:cs typeface="+mn-cs"/>
              </a:rPr>
              <a:t> !</a:t>
            </a:r>
            <a:endParaRPr kumimoji="0" lang="zh-CN" altLang="en-US" sz="2400" b="1" i="1" u="none" strike="noStrike" kern="1200" cap="none" spc="0" normalizeH="0" baseline="0" noProof="0">
              <a:ln>
                <a:noFill/>
              </a:ln>
              <a:solidFill>
                <a:schemeClr val="tx1"/>
              </a:solidFill>
              <a:effectLst>
                <a:outerShdw blurRad="38100" dist="38100" dir="2700000" algn="tl">
                  <a:srgbClr val="000000"/>
                </a:outerShdw>
              </a:effectLst>
              <a:uLnTx/>
              <a:uFillTx/>
              <a:latin typeface="SimSun-ExtB" panose="02010609060101010101" pitchFamily="49" charset="-122"/>
              <a:ea typeface="SimSun-ExtB" panose="02010609060101010101" pitchFamily="49" charset="-122"/>
              <a:cs typeface="+mn-cs"/>
            </a:endParaRPr>
          </a:p>
        </p:txBody>
      </p:sp>
      <p:pic>
        <p:nvPicPr>
          <p:cNvPr id="38921" name="Picture 10" descr="妈妈1"/>
          <p:cNvPicPr>
            <a:picLocks noChangeAspect="1"/>
          </p:cNvPicPr>
          <p:nvPr/>
        </p:nvPicPr>
        <p:blipFill>
          <a:blip r:embed="rId6"/>
          <a:stretch>
            <a:fillRect/>
          </a:stretch>
        </p:blipFill>
        <p:spPr>
          <a:xfrm>
            <a:off x="6156325" y="2852738"/>
            <a:ext cx="1619250" cy="1619250"/>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49</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41991" name="Rectangle 7"/>
          <p:cNvSpPr>
            <a:spLocks noGrp="1" noChangeArrowheads="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An Example With More Details</a:t>
            </a:r>
          </a:p>
        </p:txBody>
      </p:sp>
      <p:sp>
        <p:nvSpPr>
          <p:cNvPr id="41992" name="Rectangle 8"/>
          <p:cNvSpPr>
            <a:spLocks noGrp="1" noChangeArrowheads="1"/>
          </p:cNvSpPr>
          <p:nvPr>
            <p:ph type="body" idx="1"/>
          </p:nvPr>
        </p:nvSpPr>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Sorting incoming Fish on a conveyor  belt according to species using optical sensing</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Sea bass</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Species</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Salmon</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39941" name="Line 4"/>
          <p:cNvSpPr/>
          <p:nvPr/>
        </p:nvSpPr>
        <p:spPr>
          <a:xfrm flipV="1">
            <a:off x="2708593" y="3620453"/>
            <a:ext cx="1219200" cy="457200"/>
          </a:xfrm>
          <a:prstGeom prst="line">
            <a:avLst/>
          </a:prstGeom>
          <a:ln w="38100" cap="sq" cmpd="sng">
            <a:solidFill>
              <a:srgbClr val="FF6600"/>
            </a:solidFill>
            <a:prstDash val="solid"/>
            <a:round/>
            <a:headEnd type="none" w="sm" len="sm"/>
            <a:tailEnd type="none" w="sm" len="sm"/>
          </a:ln>
        </p:spPr>
      </p:sp>
      <p:sp>
        <p:nvSpPr>
          <p:cNvPr id="39942" name="Line 5"/>
          <p:cNvSpPr/>
          <p:nvPr/>
        </p:nvSpPr>
        <p:spPr>
          <a:xfrm>
            <a:off x="2708593" y="4286250"/>
            <a:ext cx="1219200" cy="381000"/>
          </a:xfrm>
          <a:prstGeom prst="line">
            <a:avLst/>
          </a:prstGeom>
          <a:ln w="38100" cap="sq" cmpd="sng">
            <a:solidFill>
              <a:srgbClr val="FF6600"/>
            </a:solidFill>
            <a:prstDash val="solid"/>
            <a:round/>
            <a:headEnd type="none" w="sm" len="sm"/>
            <a:tailEnd type="none" w="sm" len="sm"/>
          </a:ln>
        </p:spPr>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5</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40965" name="Rectangle 5"/>
          <p:cNvSpPr>
            <a:spLocks noGrp="1" noChangeArrowheads="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rPr>
              <a:t>A widely used technology</a:t>
            </a:r>
          </a:p>
        </p:txBody>
      </p:sp>
      <p:sp>
        <p:nvSpPr>
          <p:cNvPr id="40966" name="Rectangle 6"/>
          <p:cNvSpPr>
            <a:spLocks noGrp="1" noChangeArrowheads="1"/>
          </p:cNvSpPr>
          <p:nvPr>
            <p:ph type="body" idx="1"/>
          </p:nvPr>
        </p:nvSpPr>
        <p:spPr/>
        <p:txBody>
          <a:bodyPr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(PR Target) Build a machine that can recognize patterns, for example:</a:t>
            </a: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Object </a:t>
            </a:r>
            <a:r>
              <a:rPr lang="en-US" altLang="zh-CN" strike="noStrike" noProof="0" smtClean="0">
                <a:ln>
                  <a:noFill/>
                </a:ln>
                <a:uLnTx/>
                <a:uFillTx/>
                <a:sym typeface="+mn-ea"/>
              </a:rPr>
              <a:t>recognition</a:t>
            </a:r>
            <a:r>
              <a:rPr lang="en-US" altLang="zh-CN" noProof="0" smtClean="0">
                <a:ln>
                  <a:noFill/>
                </a:ln>
                <a:uLnTx/>
                <a:uFillTx/>
                <a:sym typeface="+mn-ea"/>
              </a:rPr>
              <a:t/>
            </a:r>
            <a:br>
              <a:rPr lang="en-US" altLang="zh-CN" noProof="0" smtClean="0">
                <a:ln>
                  <a:noFill/>
                </a:ln>
                <a:uLnTx/>
                <a:uFillTx/>
                <a:sym typeface="+mn-ea"/>
              </a:rPr>
            </a:b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Speech recognition</a:t>
            </a:r>
            <a:b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b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Fingerprint identification</a:t>
            </a:r>
            <a:b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b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OCR (Optical Character Recognition)</a:t>
            </a:r>
            <a:b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b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457200" marR="0" lvl="1" indent="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p:txBody>
      </p:sp>
      <p:pic>
        <p:nvPicPr>
          <p:cNvPr id="9221" name="图片 1" descr="字符识别"/>
          <p:cNvPicPr>
            <a:picLocks noChangeAspect="1"/>
          </p:cNvPicPr>
          <p:nvPr/>
        </p:nvPicPr>
        <p:blipFill>
          <a:blip r:embed="rId2"/>
          <a:stretch>
            <a:fillRect/>
          </a:stretch>
        </p:blipFill>
        <p:spPr>
          <a:xfrm>
            <a:off x="6362700" y="3087688"/>
            <a:ext cx="2805113" cy="1524000"/>
          </a:xfrm>
          <a:prstGeom prst="rect">
            <a:avLst/>
          </a:prstGeom>
          <a:noFill/>
          <a:ln w="9525">
            <a:noFill/>
          </a:ln>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50</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43015" name="Rectangle 7"/>
          <p:cNvSpPr>
            <a:spLocks noGrp="1" noChangeArrowheads="1"/>
          </p:cNvSpPr>
          <p:nvPr>
            <p:ph type="body" idx="1"/>
          </p:nvPr>
        </p:nvSpPr>
        <p:spPr>
          <a:xfrm>
            <a:off x="134938" y="914400"/>
            <a:ext cx="8896350" cy="5337175"/>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Sensing</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Set up a camera and take some sample images to extract features</a:t>
            </a:r>
          </a:p>
          <a:p>
            <a:pPr marL="1143000" marR="0" lvl="2" indent="-2286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Length</a:t>
            </a:r>
          </a:p>
          <a:p>
            <a:pPr marL="1143000" marR="0" lvl="2" indent="-2286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Lightness</a:t>
            </a:r>
          </a:p>
          <a:p>
            <a:pPr marL="1143000" marR="0" lvl="2" indent="-2286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Width</a:t>
            </a:r>
          </a:p>
          <a:p>
            <a:pPr marL="1143000" marR="0" lvl="2" indent="-2286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Number and shape of fins</a:t>
            </a:r>
          </a:p>
          <a:p>
            <a:pPr marL="1143000" marR="0" lvl="2" indent="-2286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Position of the mouth, etc</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mn-ea"/>
              </a:rPr>
              <a:t>…</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1143000" marR="0" lvl="2" indent="-2286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This is the set of all suggested features to explore for use in our classifier!</a:t>
            </a:r>
          </a:p>
          <a:p>
            <a:pPr marL="1143000" marR="0" lvl="2" indent="-2286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51</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44039" name="Rectangle 7"/>
          <p:cNvSpPr>
            <a:spLocks noGrp="1" noChangeArrowheads="1"/>
          </p:cNvSpPr>
          <p:nvPr>
            <p:ph type="body" idx="1"/>
          </p:nvPr>
        </p:nvSpPr>
        <p:spPr>
          <a:xfrm>
            <a:off x="134938" y="990600"/>
            <a:ext cx="8896350" cy="5260975"/>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Preprocessing</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Use a segmentation operation to isolate fishes from one another and from the background</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Information from a single fish is sent to a feature extractor whose purpose is to reduce the data by measuring certain features</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The features are passed to a classifier </a:t>
            </a:r>
          </a:p>
        </p:txBody>
      </p:sp>
      <p:pic>
        <p:nvPicPr>
          <p:cNvPr id="41988" name="Picture 6" descr="分割"/>
          <p:cNvPicPr>
            <a:picLocks noChangeAspect="1"/>
          </p:cNvPicPr>
          <p:nvPr/>
        </p:nvPicPr>
        <p:blipFill>
          <a:blip r:embed="rId2"/>
          <a:stretch>
            <a:fillRect/>
          </a:stretch>
        </p:blipFill>
        <p:spPr>
          <a:xfrm>
            <a:off x="6011863" y="0"/>
            <a:ext cx="3132137" cy="1654175"/>
          </a:xfrm>
          <a:prstGeom prst="rect">
            <a:avLst/>
          </a:prstGeom>
          <a:noFill/>
          <a:ln w="9525">
            <a:noFill/>
          </a:ln>
        </p:spPr>
      </p:pic>
      <p:sp>
        <p:nvSpPr>
          <p:cNvPr id="41989" name="AutoShape 7"/>
          <p:cNvSpPr/>
          <p:nvPr/>
        </p:nvSpPr>
        <p:spPr>
          <a:xfrm rot="-1238343">
            <a:off x="5219700" y="333375"/>
            <a:ext cx="576263" cy="358775"/>
          </a:xfrm>
          <a:prstGeom prst="rightArrow">
            <a:avLst>
              <a:gd name="adj1" fmla="val 50000"/>
              <a:gd name="adj2" fmla="val 40147"/>
            </a:avLst>
          </a:prstGeom>
          <a:solidFill>
            <a:schemeClr val="accent1"/>
          </a:solidFill>
          <a:ln w="12700" cap="sq" cmpd="sng">
            <a:solidFill>
              <a:schemeClr val="tx1"/>
            </a:solidFill>
            <a:prstDash val="solid"/>
            <a:miter/>
            <a:headEnd type="none" w="sm" len="sm"/>
            <a:tailEnd type="none" w="sm" len="sm"/>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sp>
        <p:nvSpPr>
          <p:cNvPr id="19464" name="Rectangle 8"/>
          <p:cNvSpPr>
            <a:spLocks noChangeArrowheads="1"/>
          </p:cNvSpPr>
          <p:nvPr/>
        </p:nvSpPr>
        <p:spPr bwMode="auto">
          <a:xfrm>
            <a:off x="3492500" y="692150"/>
            <a:ext cx="1908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Other application</a:t>
            </a:r>
            <a:endPar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52</a:t>
            </a:fld>
            <a:endParaRPr lang="zh-CN" altLang="en-US" sz="1400" strike="noStrike" noProof="1">
              <a:effectLst>
                <a:outerShdw blurRad="38100" dist="38100" dir="2700000">
                  <a:srgbClr val="C0C0C0"/>
                </a:outerShdw>
              </a:effectLst>
              <a:latin typeface="Arial" panose="020B0604020202020204" pitchFamily="34" charset="0"/>
            </a:endParaRPr>
          </a:p>
        </p:txBody>
      </p:sp>
      <p:pic>
        <p:nvPicPr>
          <p:cNvPr id="43011" name="Picture 3"/>
          <p:cNvPicPr>
            <a:picLocks noGrp="1" noChangeAspect="1"/>
          </p:cNvPicPr>
          <p:nvPr>
            <p:ph type="body"/>
          </p:nvPr>
        </p:nvPicPr>
        <p:blipFill>
          <a:blip r:embed="rId3"/>
          <a:srcRect l="3131" t="3346" b="3142"/>
          <a:stretch>
            <a:fillRect/>
          </a:stretch>
        </p:blipFill>
        <p:spPr>
          <a:xfrm>
            <a:off x="179388" y="1125538"/>
            <a:ext cx="8839200" cy="4348162"/>
          </a:xfrm>
        </p:spPr>
      </p:pic>
      <p:sp>
        <p:nvSpPr>
          <p:cNvPr id="20486" name="Rectangle 6"/>
          <p:cNvSpPr>
            <a:spLocks noChangeArrowheads="1"/>
          </p:cNvSpPr>
          <p:nvPr/>
        </p:nvSpPr>
        <p:spPr bwMode="auto">
          <a:xfrm>
            <a:off x="1763713" y="0"/>
            <a:ext cx="72009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66"/>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Gray images</a:t>
            </a:r>
            <a:r>
              <a:rPr kumimoji="0"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 are used: </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the pixel value is in the range of 0-255</a:t>
            </a:r>
            <a:endPar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
        <p:nvSpPr>
          <p:cNvPr id="20487" name="Rectangle 7"/>
          <p:cNvSpPr>
            <a:spLocks noChangeArrowheads="1"/>
          </p:cNvSpPr>
          <p:nvPr/>
        </p:nvSpPr>
        <p:spPr bwMode="auto">
          <a:xfrm>
            <a:off x="1403350" y="5734050"/>
            <a:ext cx="6669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A </a:t>
            </a:r>
            <a:r>
              <a:rPr kumimoji="0" lang="en-US" altLang="zh-CN" sz="2000" b="0" i="0" u="none" strike="noStrike" kern="1200" cap="none" spc="0" normalizeH="0" baseline="0" noProof="0">
                <a:ln>
                  <a:noFill/>
                </a:ln>
                <a:solidFill>
                  <a:srgbClr val="CC3399"/>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large </a:t>
            </a:r>
            <a:r>
              <a:rPr kumimoji="0" lang="en-US" altLang="zh-CN" sz="20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pixel value means that the pixel is </a:t>
            </a:r>
            <a:r>
              <a:rPr kumimoji="0" lang="en-US" altLang="zh-CN" sz="2000" b="0" i="0" u="none" strike="noStrike" kern="1200" cap="none" spc="0" normalizeH="0" baseline="0" noProof="0">
                <a:ln>
                  <a:noFill/>
                </a:ln>
                <a:solidFill>
                  <a:srgbClr val="CCCC00"/>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bright in vision</a:t>
            </a:r>
            <a:r>
              <a:rPr kumimoji="0" lang="en-US" altLang="zh-CN"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 </a:t>
            </a: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53</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45062" name="Rectangle 6"/>
          <p:cNvSpPr>
            <a:spLocks noGrp="1" noChangeArrowheads="1"/>
          </p:cNvSpPr>
          <p:nvPr>
            <p:ph type="body" idx="1"/>
          </p:nvPr>
        </p:nvSpPr>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Classification</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Select the length of the fish as a possible feature for discrimination</a:t>
            </a:r>
          </a:p>
        </p:txBody>
      </p:sp>
      <p:pic>
        <p:nvPicPr>
          <p:cNvPr id="45060" name="Picture 6" descr="fish"/>
          <p:cNvPicPr>
            <a:picLocks noChangeAspect="1"/>
          </p:cNvPicPr>
          <p:nvPr/>
        </p:nvPicPr>
        <p:blipFill>
          <a:blip r:embed="rId2"/>
          <a:stretch>
            <a:fillRect/>
          </a:stretch>
        </p:blipFill>
        <p:spPr>
          <a:xfrm>
            <a:off x="684213" y="2492375"/>
            <a:ext cx="10461625" cy="6516688"/>
          </a:xfrm>
          <a:prstGeom prst="rect">
            <a:avLst/>
          </a:prstGeom>
          <a:noFill/>
          <a:ln w="9525">
            <a:noFill/>
          </a:ln>
        </p:spPr>
      </p:pic>
      <p:sp>
        <p:nvSpPr>
          <p:cNvPr id="21511" name="Rectangle 7"/>
          <p:cNvSpPr>
            <a:spLocks noChangeArrowheads="1"/>
          </p:cNvSpPr>
          <p:nvPr/>
        </p:nvSpPr>
        <p:spPr bwMode="auto">
          <a:xfrm>
            <a:off x="3203575" y="3573463"/>
            <a:ext cx="5329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rgbClr val="FF3300"/>
                </a:solidFill>
                <a:effectLst>
                  <a:outerShdw blurRad="38100" dist="38100" dir="2700000" algn="tl">
                    <a:srgbClr val="000000"/>
                  </a:outerShdw>
                </a:effectLst>
                <a:uLnTx/>
                <a:uFillTx/>
                <a:latin typeface="Times" pitchFamily="18" charset="0"/>
                <a:ea typeface="宋体" panose="02010600030101010101" pitchFamily="2" charset="-122"/>
                <a:cs typeface="+mn-cs"/>
              </a:rPr>
              <a:t>How to select the feature?</a:t>
            </a:r>
            <a:endParaRPr kumimoji="0" lang="zh-CN" altLang="en-US" sz="3200" b="0" i="0" u="none" strike="noStrike" kern="1200" cap="none" spc="0" normalizeH="0" baseline="0" noProof="0">
              <a:ln>
                <a:noFill/>
              </a:ln>
              <a:solidFill>
                <a:srgbClr val="FF3300"/>
              </a:solidFill>
              <a:effectLst>
                <a:outerShdw blurRad="38100" dist="38100" dir="2700000" algn="tl">
                  <a:srgbClr val="000000"/>
                </a:outerShdw>
              </a:effectLst>
              <a:uLnTx/>
              <a:uFillTx/>
              <a:latin typeface="Times" pitchFamily="18" charset="0"/>
              <a:ea typeface="宋体" panose="02010600030101010101" pitchFamily="2" charset="-122"/>
              <a:cs typeface="+mn-cs"/>
            </a:endParaRPr>
          </a:p>
        </p:txBody>
      </p:sp>
      <p:pic>
        <p:nvPicPr>
          <p:cNvPr id="2" name="Picture 9" descr="天鹅"/>
          <p:cNvPicPr>
            <a:picLocks noChangeAspect="1"/>
          </p:cNvPicPr>
          <p:nvPr/>
        </p:nvPicPr>
        <p:blipFill>
          <a:blip r:embed="rId3"/>
          <a:stretch>
            <a:fillRect/>
          </a:stretch>
        </p:blipFill>
        <p:spPr>
          <a:xfrm>
            <a:off x="3419475" y="4292600"/>
            <a:ext cx="3203575" cy="2403475"/>
          </a:xfrm>
          <a:prstGeom prst="rect">
            <a:avLst/>
          </a:prstGeom>
          <a:noFill/>
          <a:ln w="9525">
            <a:noFill/>
          </a:ln>
        </p:spPr>
      </p:pic>
      <p:sp>
        <p:nvSpPr>
          <p:cNvPr id="45063" name="AutoShape 10"/>
          <p:cNvSpPr/>
          <p:nvPr/>
        </p:nvSpPr>
        <p:spPr>
          <a:xfrm rot="-1901552">
            <a:off x="6443663" y="5300663"/>
            <a:ext cx="1150937" cy="215900"/>
          </a:xfrm>
          <a:prstGeom prst="leftArrow">
            <a:avLst>
              <a:gd name="adj1" fmla="val 50000"/>
              <a:gd name="adj2" fmla="val 133247"/>
            </a:avLst>
          </a:prstGeom>
          <a:solidFill>
            <a:schemeClr val="accent1"/>
          </a:solidFill>
          <a:ln w="12700" cap="sq" cmpd="sng">
            <a:solidFill>
              <a:schemeClr val="tx1"/>
            </a:solidFill>
            <a:prstDash val="solid"/>
            <a:miter/>
            <a:headEnd type="none" w="sm" len="sm"/>
            <a:tailEnd type="none" w="sm" len="sm"/>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sp>
        <p:nvSpPr>
          <p:cNvPr id="45064" name="Rectangle 11"/>
          <p:cNvSpPr/>
          <p:nvPr/>
        </p:nvSpPr>
        <p:spPr>
          <a:xfrm>
            <a:off x="3841750" y="3246438"/>
            <a:ext cx="1462088" cy="366712"/>
          </a:xfrm>
          <a:prstGeom prst="rect">
            <a:avLst/>
          </a:prstGeom>
          <a:noFill/>
          <a:ln w="12700">
            <a:noFill/>
          </a:ln>
        </p:spPr>
        <p:txBody>
          <a:bodyPr wrap="none" anchor="ctr">
            <a:spAutoFit/>
          </a:bodyPr>
          <a:lstStyle/>
          <a:p>
            <a:pPr eaLnBrk="0" hangingPunct="0">
              <a:buSzPct val="100000"/>
              <a:buFont typeface="Arial" panose="020B0604020202020204" pitchFamily="34" charset="0"/>
              <a:buNone/>
            </a:pPr>
            <a:r>
              <a:rPr lang="zh-CN" altLang="en-US" dirty="0">
                <a:latin typeface="Arial" panose="020B0604020202020204" pitchFamily="34" charset="0"/>
              </a:rPr>
              <a:t> </a:t>
            </a:r>
            <a:r>
              <a:rPr lang="en-US" altLang="zh-CN" dirty="0">
                <a:latin typeface="Tahoma" panose="020B0604030504040204" pitchFamily="34" charset="0"/>
              </a:rPr>
              <a:t>Black Swan </a:t>
            </a:r>
          </a:p>
        </p:txBody>
      </p:sp>
      <p:sp>
        <p:nvSpPr>
          <p:cNvPr id="45065" name="Rectangle 13"/>
          <p:cNvSpPr/>
          <p:nvPr/>
        </p:nvSpPr>
        <p:spPr>
          <a:xfrm>
            <a:off x="7092950" y="4508500"/>
            <a:ext cx="1849438" cy="457200"/>
          </a:xfrm>
          <a:prstGeom prst="rect">
            <a:avLst/>
          </a:prstGeom>
          <a:noFill/>
          <a:ln w="12700">
            <a:noFill/>
          </a:ln>
        </p:spPr>
        <p:txBody>
          <a:bodyPr wrap="none" anchor="ctr">
            <a:spAutoFit/>
          </a:bodyPr>
          <a:lstStyle/>
          <a:p>
            <a:pPr eaLnBrk="0" hangingPunct="0">
              <a:buSzPct val="100000"/>
              <a:buFont typeface="Arial" panose="020B0604020202020204" pitchFamily="34" charset="0"/>
              <a:buNone/>
            </a:pPr>
            <a:r>
              <a:rPr lang="en-US" altLang="zh-CN" sz="2400" dirty="0">
                <a:solidFill>
                  <a:srgbClr val="000000"/>
                </a:solidFill>
                <a:latin typeface="Arial" panose="020B0604020202020204" pitchFamily="34" charset="0"/>
              </a:rPr>
              <a:t>Black Swan</a:t>
            </a:r>
            <a:r>
              <a:rPr lang="en-US" altLang="zh-CN" dirty="0">
                <a:solidFill>
                  <a:srgbClr val="000000"/>
                </a:solidFill>
                <a:latin typeface="Tahoma" panose="020B0604030504040204"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1511">
                                            <p:txEl>
                                              <p:pRg st="0" end="0"/>
                                            </p:txEl>
                                          </p:spTgt>
                                        </p:tgtEl>
                                        <p:attrNameLst>
                                          <p:attrName>style.visibility</p:attrName>
                                        </p:attrNameLst>
                                      </p:cBhvr>
                                      <p:to>
                                        <p:strVal val="visible"/>
                                      </p:to>
                                    </p:set>
                                    <p:animEffect transition="in" filter="blinds(horizontal)">
                                      <p:cBhvr>
                                        <p:cTn id="7" dur="500"/>
                                        <p:tgtEl>
                                          <p:spTgt spid="215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54</a:t>
            </a:fld>
            <a:endParaRPr lang="zh-CN" altLang="en-US" sz="1400" strike="noStrike" noProof="1">
              <a:effectLst>
                <a:outerShdw blurRad="38100" dist="38100" dir="2700000">
                  <a:srgbClr val="C0C0C0"/>
                </a:outerShdw>
              </a:effectLst>
              <a:latin typeface="Arial" panose="020B0604020202020204" pitchFamily="34" charset="0"/>
            </a:endParaRPr>
          </a:p>
        </p:txBody>
      </p:sp>
      <p:pic>
        <p:nvPicPr>
          <p:cNvPr id="2" name="图片 1" descr="fish_length"/>
          <p:cNvPicPr>
            <a:picLocks noChangeAspect="1"/>
          </p:cNvPicPr>
          <p:nvPr/>
        </p:nvPicPr>
        <p:blipFill>
          <a:blip r:embed="rId2"/>
          <a:stretch>
            <a:fillRect/>
          </a:stretch>
        </p:blipFill>
        <p:spPr>
          <a:xfrm>
            <a:off x="121285" y="1359535"/>
            <a:ext cx="8900795" cy="4138295"/>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55</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47107" name="Rectangle 3"/>
          <p:cNvSpPr>
            <a:spLocks noGrp="1" noChangeArrowheads="1"/>
          </p:cNvSpPr>
          <p:nvPr>
            <p:ph type="body" idx="1"/>
          </p:nvPr>
        </p:nvSpPr>
        <p:spPr>
          <a:xfrm>
            <a:off x="666750" y="1600200"/>
            <a:ext cx="7478713" cy="4498975"/>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The </a:t>
            </a:r>
            <a:r>
              <a:rPr kumimoji="0" lang="en-US" altLang="zh-CN"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length</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is a poor feature alone!</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Select the </a:t>
            </a:r>
            <a:r>
              <a:rPr kumimoji="0" lang="en-US" altLang="zh-CN"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cs typeface="+mn-cs"/>
              </a:rPr>
              <a:t>lightness</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as a possible feature.</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56</a:t>
            </a:fld>
            <a:endParaRPr lang="zh-CN" altLang="en-US" sz="1400" strike="noStrike" noProof="1">
              <a:effectLst>
                <a:outerShdw blurRad="38100" dist="38100" dir="2700000">
                  <a:srgbClr val="C0C0C0"/>
                </a:outerShdw>
              </a:effectLst>
              <a:latin typeface="Arial" panose="020B0604020202020204" pitchFamily="34" charset="0"/>
            </a:endParaRPr>
          </a:p>
        </p:txBody>
      </p:sp>
      <p:pic>
        <p:nvPicPr>
          <p:cNvPr id="2" name="图片 1" descr="fish_light"/>
          <p:cNvPicPr>
            <a:picLocks noChangeAspect="1"/>
          </p:cNvPicPr>
          <p:nvPr/>
        </p:nvPicPr>
        <p:blipFill>
          <a:blip r:embed="rId2"/>
          <a:stretch>
            <a:fillRect/>
          </a:stretch>
        </p:blipFill>
        <p:spPr>
          <a:xfrm>
            <a:off x="121285" y="1359535"/>
            <a:ext cx="8900795" cy="4138295"/>
          </a:xfrm>
          <a:prstGeom prst="rect">
            <a:avLst/>
          </a:prstGeom>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57</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48131" name="Rectangle 3"/>
          <p:cNvSpPr>
            <a:spLocks noGrp="1" noChangeArrowheads="1"/>
          </p:cNvSpPr>
          <p:nvPr>
            <p:ph type="body" idx="1"/>
          </p:nvPr>
        </p:nvSpPr>
        <p:spPr>
          <a:xfrm>
            <a:off x="0" y="1066800"/>
            <a:ext cx="9031288" cy="5184775"/>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Threshold decision boundary and cost relationship </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Move our decision boundary toward smaller values of lightness in order to minimize the cost (reduce the number of sea bass that are classified salmon!)</a:t>
            </a:r>
            <a:b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b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r>
            <a:b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b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defRPr/>
            </a:pPr>
            <a:r>
              <a:rPr kumimoji="0" lang="en-US" altLang="zh-CN" sz="2800" b="0" i="0" u="none" strike="noStrike" kern="0" cap="none" spc="0" normalizeH="0" baseline="0" noProof="0" smtClean="0">
                <a:ln>
                  <a:noFill/>
                </a:ln>
                <a:solidFill>
                  <a:srgbClr val="CC00CC"/>
                </a:solidFill>
                <a:effectLst>
                  <a:outerShdw blurRad="38100" dist="38100" dir="2700000" algn="tl">
                    <a:srgbClr val="000000"/>
                  </a:outerShdw>
                </a:effectLst>
                <a:uLnTx/>
                <a:uFillTx/>
                <a:latin typeface="+mn-lt"/>
                <a:ea typeface="+mn-ea"/>
              </a:rPr>
              <a:t>Task of decision theory</a:t>
            </a:r>
          </a:p>
        </p:txBody>
      </p:sp>
      <p:sp>
        <p:nvSpPr>
          <p:cNvPr id="49156" name="AutoShape 6"/>
          <p:cNvSpPr/>
          <p:nvPr/>
        </p:nvSpPr>
        <p:spPr>
          <a:xfrm>
            <a:off x="4356100" y="4292600"/>
            <a:ext cx="609600" cy="1219200"/>
          </a:xfrm>
          <a:prstGeom prst="downArrow">
            <a:avLst>
              <a:gd name="adj1" fmla="val 50000"/>
              <a:gd name="adj2" fmla="val 50000"/>
            </a:avLst>
          </a:prstGeom>
          <a:solidFill>
            <a:srgbClr val="FFFF00"/>
          </a:solidFill>
          <a:ln w="12700" cap="sq" cmpd="sng">
            <a:solidFill>
              <a:schemeClr val="tx1"/>
            </a:solidFill>
            <a:prstDash val="solid"/>
            <a:miter/>
            <a:headEnd type="none" w="sm" len="sm"/>
            <a:tailEnd type="none" w="sm" len="sm"/>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8131">
                                            <p:txEl>
                                              <p:pRg st="5" end="5"/>
                                            </p:txEl>
                                          </p:spTgt>
                                        </p:tgtEl>
                                        <p:attrNameLst>
                                          <p:attrName>style.visibility</p:attrName>
                                        </p:attrNameLst>
                                      </p:cBhvr>
                                      <p:to>
                                        <p:strVal val="visible"/>
                                      </p:to>
                                    </p:set>
                                    <p:animEffect transition="in" filter="checkerboard(across)">
                                      <p:cBhvr>
                                        <p:cTn id="7" dur="500"/>
                                        <p:tgtEl>
                                          <p:spTgt spid="481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0"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58</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52227" name="Rectangle 1027"/>
          <p:cNvSpPr>
            <a:spLocks noGrp="1" noChangeArrowheads="1"/>
          </p:cNvSpPr>
          <p:nvPr>
            <p:ph type="body" idx="1"/>
          </p:nvPr>
        </p:nvSpPr>
        <p:spPr>
          <a:xfrm>
            <a:off x="457200" y="1600200"/>
            <a:ext cx="8382000" cy="3657600"/>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Adopt the lightness and add the width of the fish</a:t>
            </a:r>
          </a:p>
          <a:p>
            <a:pPr marL="342900" marR="0" lvl="0" indent="-34290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Fish		        </a:t>
            </a:r>
            <a:r>
              <a:rPr kumimoji="0" lang="en-US" altLang="zh-CN" sz="3200" b="0" i="1"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x</a:t>
            </a:r>
            <a:r>
              <a:rPr kumimoji="0" lang="en-US" altLang="zh-CN" sz="3200" b="0" i="1" u="none" strike="noStrike" kern="0" cap="none" spc="0" normalizeH="0" baseline="30000" noProof="0" smtClean="0">
                <a:ln>
                  <a:noFill/>
                </a:ln>
                <a:solidFill>
                  <a:schemeClr val="tx1"/>
                </a:solidFill>
                <a:effectLst>
                  <a:outerShdw blurRad="38100" dist="38100" dir="2700000" algn="tl">
                    <a:srgbClr val="000000"/>
                  </a:outerShdw>
                </a:effectLst>
                <a:uLnTx/>
                <a:uFillTx/>
                <a:latin typeface="+mn-lt"/>
                <a:ea typeface="+mn-ea"/>
                <a:cs typeface="+mn-cs"/>
              </a:rPr>
              <a:t>T</a:t>
            </a:r>
            <a:r>
              <a:rPr kumimoji="0" lang="en-US" altLang="zh-CN" sz="3200" b="0" i="1"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 </a:t>
            </a:r>
            <a:r>
              <a:rPr kumimoji="0" lang="en-US" altLang="zh-CN" sz="3200" b="1" i="1"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3200" b="0" i="1"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x</a:t>
            </a:r>
            <a:r>
              <a:rPr kumimoji="0" lang="en-US" altLang="zh-CN" sz="3200" b="0" i="1" u="none" strike="noStrike" kern="0" cap="none" spc="0" normalizeH="0" baseline="-25000" noProof="0" smtClean="0">
                <a:ln>
                  <a:noFill/>
                </a:ln>
                <a:solidFill>
                  <a:schemeClr val="tx1"/>
                </a:solidFill>
                <a:effectLst>
                  <a:outerShdw blurRad="38100" dist="38100" dir="2700000" algn="tl">
                    <a:srgbClr val="000000"/>
                  </a:outerShdw>
                </a:effectLst>
                <a:uLnTx/>
                <a:uFillTx/>
                <a:latin typeface="+mn-lt"/>
                <a:ea typeface="+mn-ea"/>
                <a:cs typeface="+mn-cs"/>
              </a:rPr>
              <a:t>1</a:t>
            </a:r>
            <a:r>
              <a:rPr kumimoji="0" lang="en-US" altLang="zh-CN" sz="3200" b="0" i="1"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x</a:t>
            </a:r>
            <a:r>
              <a:rPr kumimoji="0" lang="en-US" altLang="zh-CN" sz="3200" b="0" i="1" u="none" strike="noStrike" kern="0" cap="none" spc="0" normalizeH="0" baseline="-25000" noProof="0" smtClean="0">
                <a:ln>
                  <a:noFill/>
                </a:ln>
                <a:solidFill>
                  <a:schemeClr val="tx1"/>
                </a:solidFill>
                <a:effectLst>
                  <a:outerShdw blurRad="38100" dist="38100" dir="2700000" algn="tl">
                    <a:srgbClr val="000000"/>
                  </a:outerShdw>
                </a:effectLst>
                <a:uLnTx/>
                <a:uFillTx/>
                <a:latin typeface="+mn-lt"/>
                <a:ea typeface="+mn-ea"/>
                <a:cs typeface="+mn-cs"/>
              </a:rPr>
              <a:t>2</a:t>
            </a:r>
            <a:r>
              <a:rPr kumimoji="0" lang="en-US" altLang="zh-CN" sz="3200" b="1" i="1"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p>
        </p:txBody>
      </p:sp>
      <p:sp>
        <p:nvSpPr>
          <p:cNvPr id="26629" name="AutoShape 1030"/>
          <p:cNvSpPr/>
          <p:nvPr/>
        </p:nvSpPr>
        <p:spPr>
          <a:xfrm>
            <a:off x="3132138" y="3429000"/>
            <a:ext cx="1600200" cy="381000"/>
          </a:xfrm>
          <a:prstGeom prst="rightArrow">
            <a:avLst>
              <a:gd name="adj1" fmla="val 50000"/>
              <a:gd name="adj2" fmla="val 105000"/>
            </a:avLst>
          </a:prstGeom>
          <a:solidFill>
            <a:srgbClr val="FFFF00"/>
          </a:solidFill>
          <a:ln w="12700" cap="sq" cmpd="sng">
            <a:solidFill>
              <a:schemeClr val="tx1"/>
            </a:solidFill>
            <a:prstDash val="solid"/>
            <a:miter/>
            <a:headEnd type="none" w="sm" len="sm"/>
            <a:tailEnd type="none" w="sm" len="sm"/>
          </a:ln>
        </p:spPr>
        <p:txBody>
          <a:bodyPr wrap="none" anchor="ctr"/>
          <a:lstStyle/>
          <a:p>
            <a:pPr algn="ctr">
              <a:buSzPct val="100000"/>
              <a:buFont typeface="Arial" panose="020B0604020202020204" pitchFamily="34" charset="0"/>
              <a:buNone/>
            </a:pPr>
            <a:endParaRPr lang="zh-CN" altLang="en-US" sz="1000" dirty="0">
              <a:solidFill>
                <a:srgbClr val="FFFF00"/>
              </a:solidFill>
              <a:latin typeface="Times New Roman" panose="02020603050405020304" pitchFamily="18" charset="0"/>
            </a:endParaRPr>
          </a:p>
        </p:txBody>
      </p:sp>
      <p:sp>
        <p:nvSpPr>
          <p:cNvPr id="50181" name="Text Box 1031"/>
          <p:cNvSpPr txBox="1"/>
          <p:nvPr/>
        </p:nvSpPr>
        <p:spPr>
          <a:xfrm>
            <a:off x="4648200" y="4191000"/>
            <a:ext cx="1622425" cy="457200"/>
          </a:xfrm>
          <a:prstGeom prst="rect">
            <a:avLst/>
          </a:prstGeom>
          <a:noFill/>
          <a:ln w="12700">
            <a:noFill/>
          </a:ln>
        </p:spPr>
        <p:txBody>
          <a:bodyPr wrap="none" anchor="t">
            <a:spAutoFit/>
          </a:bodyPr>
          <a:lstStyle/>
          <a:p>
            <a:pPr>
              <a:buSzPct val="100000"/>
              <a:buFont typeface="Arial" panose="020B0604020202020204" pitchFamily="34" charset="0"/>
              <a:buNone/>
            </a:pPr>
            <a:r>
              <a:rPr lang="en-US" altLang="zh-CN" sz="2400" b="1" dirty="0">
                <a:latin typeface="Arial" panose="020B0604020202020204" pitchFamily="34" charset="0"/>
              </a:rPr>
              <a:t>Lightness</a:t>
            </a:r>
          </a:p>
        </p:txBody>
      </p:sp>
      <p:sp>
        <p:nvSpPr>
          <p:cNvPr id="50182" name="Text Box 1032"/>
          <p:cNvSpPr txBox="1"/>
          <p:nvPr/>
        </p:nvSpPr>
        <p:spPr>
          <a:xfrm>
            <a:off x="6934200" y="4267200"/>
            <a:ext cx="889000" cy="396875"/>
          </a:xfrm>
          <a:prstGeom prst="rect">
            <a:avLst/>
          </a:prstGeom>
          <a:noFill/>
          <a:ln w="12700">
            <a:noFill/>
          </a:ln>
        </p:spPr>
        <p:txBody>
          <a:bodyPr wrap="none" anchor="t">
            <a:spAutoFit/>
          </a:bodyPr>
          <a:lstStyle/>
          <a:p>
            <a:pPr>
              <a:buSzPct val="100000"/>
              <a:buFont typeface="Arial" panose="020B0604020202020204" pitchFamily="34" charset="0"/>
              <a:buNone/>
            </a:pPr>
            <a:r>
              <a:rPr lang="en-US" altLang="zh-CN" sz="2000" b="1" dirty="0">
                <a:latin typeface="Arial" panose="020B0604020202020204" pitchFamily="34" charset="0"/>
              </a:rPr>
              <a:t>Width</a:t>
            </a:r>
          </a:p>
        </p:txBody>
      </p:sp>
      <p:sp>
        <p:nvSpPr>
          <p:cNvPr id="50183" name="Line 1033"/>
          <p:cNvSpPr/>
          <p:nvPr/>
        </p:nvSpPr>
        <p:spPr>
          <a:xfrm flipH="1">
            <a:off x="5867400" y="3716338"/>
            <a:ext cx="304800" cy="609600"/>
          </a:xfrm>
          <a:prstGeom prst="line">
            <a:avLst/>
          </a:prstGeom>
          <a:ln w="38100" cap="sq" cmpd="sng">
            <a:solidFill>
              <a:srgbClr val="FF6600"/>
            </a:solidFill>
            <a:prstDash val="solid"/>
            <a:round/>
            <a:headEnd type="none" w="sm" len="sm"/>
            <a:tailEnd type="arrow" w="med" len="med"/>
          </a:ln>
        </p:spPr>
      </p:sp>
      <p:sp>
        <p:nvSpPr>
          <p:cNvPr id="50184" name="Line 1034"/>
          <p:cNvSpPr/>
          <p:nvPr/>
        </p:nvSpPr>
        <p:spPr>
          <a:xfrm>
            <a:off x="6804025" y="3789363"/>
            <a:ext cx="457200" cy="609600"/>
          </a:xfrm>
          <a:prstGeom prst="line">
            <a:avLst/>
          </a:prstGeom>
          <a:ln w="38100" cap="sq" cmpd="sng">
            <a:solidFill>
              <a:srgbClr val="FF6600"/>
            </a:solidFill>
            <a:prstDash val="solid"/>
            <a:round/>
            <a:headEnd type="none" w="sm" len="sm"/>
            <a:tailEnd type="arrow"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66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59</a:t>
            </a:fld>
            <a:endParaRPr lang="zh-CN" altLang="en-US" sz="1400" strike="noStrike" noProof="1">
              <a:effectLst>
                <a:outerShdw blurRad="38100" dist="38100" dir="2700000">
                  <a:srgbClr val="C0C0C0"/>
                </a:outerShdw>
              </a:effectLst>
              <a:latin typeface="Arial" panose="020B0604020202020204" pitchFamily="34" charset="0"/>
            </a:endParaRPr>
          </a:p>
        </p:txBody>
      </p:sp>
      <p:pic>
        <p:nvPicPr>
          <p:cNvPr id="27652" name="Picture 3"/>
          <p:cNvPicPr>
            <a:picLocks noGrp="1" noChangeAspect="1"/>
          </p:cNvPicPr>
          <p:nvPr>
            <p:ph type="body"/>
          </p:nvPr>
        </p:nvPicPr>
        <p:blipFill>
          <a:blip r:embed="rId2"/>
          <a:stretch>
            <a:fillRect/>
          </a:stretch>
        </p:blipFill>
        <p:spPr>
          <a:xfrm>
            <a:off x="247650" y="1447800"/>
            <a:ext cx="8896350" cy="4135438"/>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diamond(in)">
                                      <p:cBhvr>
                                        <p:cTn id="7" dur="20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Pattern recognition technology has been used in almost all of the fields</a:t>
            </a:r>
            <a:endPar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3" name="内容占位符 2"/>
          <p:cNvSpPr>
            <a:spLocks noGrp="1"/>
          </p:cNvSpPr>
          <p:nvPr>
            <p:ph idx="1"/>
          </p:nvPr>
        </p:nvSpPr>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6</a:t>
            </a:fld>
            <a:endParaRPr lang="zh-CN" altLang="en-US" sz="1400" strike="noStrike" noProof="1">
              <a:effectLst>
                <a:outerShdw blurRad="38100" dist="38100" dir="2700000">
                  <a:srgbClr val="C0C0C0"/>
                </a:outerShdw>
              </a:effectLst>
              <a:latin typeface="Arial" panose="020B0604020202020204" pitchFamily="34" charset="0"/>
            </a:endParaRPr>
          </a:p>
        </p:txBody>
      </p:sp>
      <p:graphicFrame>
        <p:nvGraphicFramePr>
          <p:cNvPr id="10245" name="Object 2"/>
          <p:cNvGraphicFramePr>
            <a:graphicFrameLocks noChangeAspect="1"/>
          </p:cNvGraphicFramePr>
          <p:nvPr/>
        </p:nvGraphicFramePr>
        <p:xfrm>
          <a:off x="2051050" y="2806700"/>
          <a:ext cx="5402263" cy="4051300"/>
        </p:xfrm>
        <a:graphic>
          <a:graphicData uri="http://schemas.openxmlformats.org/presentationml/2006/ole">
            <mc:AlternateContent xmlns:mc="http://schemas.openxmlformats.org/markup-compatibility/2006">
              <mc:Choice xmlns:v="urn:schemas-microsoft-com:vml" Requires="v">
                <p:oleObj spid="_x0000_s3080" r:id="rId3" imgW="4558030" imgH="3418840" progId="PowerPoint.Slide.8">
                  <p:embed/>
                </p:oleObj>
              </mc:Choice>
              <mc:Fallback>
                <p:oleObj r:id="rId3" imgW="4558030" imgH="3418840" progId="PowerPoint.Slide.8">
                  <p:embed/>
                  <p:pic>
                    <p:nvPicPr>
                      <p:cNvPr id="0" name="图片 3076"/>
                      <p:cNvPicPr/>
                      <p:nvPr/>
                    </p:nvPicPr>
                    <p:blipFill>
                      <a:blip r:embed="rId4"/>
                      <a:stretch>
                        <a:fillRect/>
                      </a:stretch>
                    </p:blipFill>
                    <p:spPr>
                      <a:xfrm>
                        <a:off x="2051050" y="2806700"/>
                        <a:ext cx="5402263" cy="4051300"/>
                      </a:xfrm>
                      <a:prstGeom prst="rect">
                        <a:avLst/>
                      </a:prstGeom>
                      <a:noFill/>
                      <a:ln w="38100">
                        <a:noFill/>
                        <a:miter/>
                      </a:ln>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60</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49155" name="Rectangle 3"/>
          <p:cNvSpPr>
            <a:spLocks noGrp="1" noChangeArrowheads="1"/>
          </p:cNvSpPr>
          <p:nvPr>
            <p:ph type="body" idx="1"/>
          </p:nvPr>
        </p:nvSpPr>
        <p:spPr>
          <a:xfrm>
            <a:off x="0" y="1066800"/>
            <a:ext cx="9144000" cy="5410200"/>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We might add other features that are not correlated with the ones we already have. A precaution should be taken not to reduce the performance by adding such </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noisy features</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t>”</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Ideally, the best decision boundary should be the one which provides an optimal performance such as in the following figure:</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61</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33795" name="Rectangle 3"/>
          <p:cNvSpPr>
            <a:spLocks noGrp="1" noChangeArrowheads="1"/>
          </p:cNvSpPr>
          <p:nvPr>
            <p:ph type="body" idx="1"/>
          </p:nvPr>
        </p:nvSpPr>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53252" name="Picture 4"/>
          <p:cNvPicPr>
            <a:picLocks noChangeAspect="1"/>
          </p:cNvPicPr>
          <p:nvPr/>
        </p:nvPicPr>
        <p:blipFill>
          <a:blip r:embed="rId2"/>
          <a:stretch>
            <a:fillRect/>
          </a:stretch>
        </p:blipFill>
        <p:spPr>
          <a:xfrm>
            <a:off x="1258888" y="188913"/>
            <a:ext cx="7162800" cy="4141787"/>
          </a:xfrm>
          <a:prstGeom prst="rect">
            <a:avLst/>
          </a:prstGeom>
          <a:noFill/>
          <a:ln w="12700">
            <a:noFill/>
          </a:ln>
        </p:spPr>
      </p:pic>
      <p:sp>
        <p:nvSpPr>
          <p:cNvPr id="29703" name="Rectangle 7"/>
          <p:cNvSpPr>
            <a:spLocks noChangeArrowheads="1"/>
          </p:cNvSpPr>
          <p:nvPr/>
        </p:nvSpPr>
        <p:spPr bwMode="auto">
          <a:xfrm>
            <a:off x="490538" y="4365625"/>
            <a:ext cx="86534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The decision boundary with high complexity means that unseen samples (patterns) </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cannot be  recognized very well (</a:t>
            </a:r>
            <a:r>
              <a:rPr kumimoji="0" lang="en-US" altLang="zh-CN" sz="1800" b="0" i="0" u="none" strike="noStrike" kern="1200" cap="none" spc="0" normalizeH="0" baseline="0" noProof="0">
                <a:ln>
                  <a:noFill/>
                </a:ln>
                <a:solidFill>
                  <a:schemeClr val="hlink"/>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poor generalization</a:t>
            </a: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a:t>
            </a:r>
            <a:endPar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
        <p:nvSpPr>
          <p:cNvPr id="53254" name="Rectangle 8"/>
          <p:cNvSpPr/>
          <p:nvPr/>
        </p:nvSpPr>
        <p:spPr>
          <a:xfrm>
            <a:off x="1619250" y="5229225"/>
            <a:ext cx="6378575" cy="1190625"/>
          </a:xfrm>
          <a:prstGeom prst="rect">
            <a:avLst/>
          </a:prstGeom>
          <a:noFill/>
          <a:ln w="12700">
            <a:noFill/>
          </a:ln>
        </p:spPr>
        <p:txBody>
          <a:bodyPr wrap="none" anchor="ctr">
            <a:spAutoFit/>
          </a:bodyPr>
          <a:lstStyle/>
          <a:p>
            <a:pPr eaLnBrk="0" hangingPunct="0">
              <a:buSzPct val="100000"/>
              <a:buFont typeface="Arial" panose="020B0604020202020204" pitchFamily="34" charset="0"/>
              <a:buNone/>
            </a:pPr>
            <a:r>
              <a:rPr lang="zh-CN" altLang="en-US" dirty="0">
                <a:latin typeface="Tahoma" panose="020B0604030504040204" pitchFamily="34" charset="0"/>
              </a:rPr>
              <a:t>某企业引进一条香皂包装生产线，结果发现经常有空盒流过。</a:t>
            </a:r>
          </a:p>
          <a:p>
            <a:pPr eaLnBrk="0" hangingPunct="0">
              <a:buSzPct val="100000"/>
              <a:buFont typeface="Arial" panose="020B0604020202020204" pitchFamily="34" charset="0"/>
              <a:buNone/>
            </a:pPr>
            <a:r>
              <a:rPr lang="zh-CN" altLang="en-US" dirty="0">
                <a:latin typeface="Tahoma" panose="020B0604030504040204" pitchFamily="34" charset="0"/>
              </a:rPr>
              <a:t>厂长请一个博士后花了</a:t>
            </a:r>
            <a:r>
              <a:rPr lang="en-US" altLang="zh-CN" dirty="0">
                <a:latin typeface="Tahoma" panose="020B0604030504040204" pitchFamily="34" charset="0"/>
              </a:rPr>
              <a:t>200</a:t>
            </a:r>
            <a:r>
              <a:rPr lang="zh-CN" altLang="en-US" dirty="0">
                <a:latin typeface="Tahoma" panose="020B0604030504040204" pitchFamily="34" charset="0"/>
              </a:rPr>
              <a:t>万设计出了自动分检系统。一乡镇</a:t>
            </a:r>
          </a:p>
          <a:p>
            <a:pPr eaLnBrk="0" hangingPunct="0">
              <a:buSzPct val="100000"/>
              <a:buFont typeface="Arial" panose="020B0604020202020204" pitchFamily="34" charset="0"/>
              <a:buNone/>
            </a:pPr>
            <a:r>
              <a:rPr lang="zh-CN" altLang="en-US" dirty="0">
                <a:latin typeface="Tahoma" panose="020B0604030504040204" pitchFamily="34" charset="0"/>
              </a:rPr>
              <a:t>企业遇到同样问题，农民工花</a:t>
            </a:r>
            <a:r>
              <a:rPr lang="en-US" altLang="zh-CN" dirty="0">
                <a:latin typeface="Tahoma" panose="020B0604030504040204" pitchFamily="34" charset="0"/>
              </a:rPr>
              <a:t>90</a:t>
            </a:r>
            <a:r>
              <a:rPr lang="zh-CN" altLang="en-US" dirty="0">
                <a:latin typeface="Tahoma" panose="020B0604030504040204" pitchFamily="34" charset="0"/>
              </a:rPr>
              <a:t>元买一大电扇放在生产线旁，</a:t>
            </a:r>
          </a:p>
          <a:p>
            <a:pPr eaLnBrk="0" hangingPunct="0">
              <a:buSzPct val="100000"/>
              <a:buFont typeface="Arial" panose="020B0604020202020204" pitchFamily="34" charset="0"/>
              <a:buNone/>
            </a:pPr>
            <a:r>
              <a:rPr lang="zh-CN" altLang="en-US" dirty="0">
                <a:latin typeface="Tahoma" panose="020B0604030504040204" pitchFamily="34" charset="0"/>
              </a:rPr>
              <a:t>有空盒经过便被吹走。 </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62</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50179" name="Rectangle 3"/>
          <p:cNvSpPr>
            <a:spLocks noGrp="1" noChangeArrowheads="1"/>
          </p:cNvSpPr>
          <p:nvPr>
            <p:ph type="body" idx="1"/>
          </p:nvPr>
        </p:nvSpPr>
        <p:spPr>
          <a:xfrm>
            <a:off x="684213" y="476250"/>
            <a:ext cx="8286750" cy="4800600"/>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However, our satisfaction is premature because the central aim of designing a classifier is to correctly classify novel inputs  </a:t>
            </a:r>
            <a:b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b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r>
            <a:b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b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200" b="0" i="0" u="none" strike="noStrike" kern="0" cap="none" spc="0" normalizeH="0" baseline="0" noProof="0" smtClean="0">
                <a:ln>
                  <a:noFill/>
                </a:ln>
                <a:solidFill>
                  <a:schemeClr val="hlink"/>
                </a:solidFill>
                <a:effectLst>
                  <a:outerShdw blurRad="38100" dist="38100" dir="2700000" algn="tl">
                    <a:srgbClr val="000000"/>
                  </a:outerShdw>
                </a:effectLst>
                <a:uLnTx/>
                <a:uFillTx/>
                <a:latin typeface="Gulim" pitchFamily="34" charset="-127"/>
                <a:ea typeface="Gulim" pitchFamily="34" charset="-127"/>
                <a:cs typeface="+mn-cs"/>
              </a:rPr>
              <a:t>Issue of poor generalization</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p>
        </p:txBody>
      </p:sp>
      <p:sp>
        <p:nvSpPr>
          <p:cNvPr id="54276" name="AutoShape 7"/>
          <p:cNvSpPr/>
          <p:nvPr/>
        </p:nvSpPr>
        <p:spPr>
          <a:xfrm>
            <a:off x="4356100" y="2205038"/>
            <a:ext cx="457200" cy="792162"/>
          </a:xfrm>
          <a:prstGeom prst="downArrow">
            <a:avLst>
              <a:gd name="adj1" fmla="val 50000"/>
              <a:gd name="adj2" fmla="val 43307"/>
            </a:avLst>
          </a:prstGeom>
          <a:solidFill>
            <a:srgbClr val="FFFF00"/>
          </a:solidFill>
          <a:ln w="12700" cap="sq" cmpd="sng">
            <a:solidFill>
              <a:schemeClr val="tx1"/>
            </a:solidFill>
            <a:prstDash val="solid"/>
            <a:miter/>
            <a:headEnd type="none" w="sm" len="sm"/>
            <a:tailEnd type="none" w="sm" len="sm"/>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pic>
        <p:nvPicPr>
          <p:cNvPr id="54277" name="Picture 8" descr="粉"/>
          <p:cNvPicPr>
            <a:picLocks noChangeAspect="1"/>
          </p:cNvPicPr>
          <p:nvPr/>
        </p:nvPicPr>
        <p:blipFill>
          <a:blip r:embed="rId2"/>
          <a:stretch>
            <a:fillRect/>
          </a:stretch>
        </p:blipFill>
        <p:spPr>
          <a:xfrm>
            <a:off x="4427538" y="3429000"/>
            <a:ext cx="1800225" cy="1347788"/>
          </a:xfrm>
          <a:prstGeom prst="rect">
            <a:avLst/>
          </a:prstGeom>
          <a:noFill/>
          <a:ln w="9525">
            <a:noFill/>
          </a:ln>
        </p:spPr>
      </p:pic>
      <p:pic>
        <p:nvPicPr>
          <p:cNvPr id="54278" name="Picture 9" descr="红"/>
          <p:cNvPicPr>
            <a:picLocks noChangeAspect="1"/>
          </p:cNvPicPr>
          <p:nvPr/>
        </p:nvPicPr>
        <p:blipFill>
          <a:blip r:embed="rId3"/>
          <a:stretch>
            <a:fillRect/>
          </a:stretch>
        </p:blipFill>
        <p:spPr>
          <a:xfrm>
            <a:off x="2411413" y="3429000"/>
            <a:ext cx="2016125" cy="1346200"/>
          </a:xfrm>
          <a:prstGeom prst="rect">
            <a:avLst/>
          </a:prstGeom>
          <a:noFill/>
          <a:ln w="9525">
            <a:noFill/>
          </a:ln>
        </p:spPr>
      </p:pic>
      <p:pic>
        <p:nvPicPr>
          <p:cNvPr id="54279" name="Picture 10" descr="蓝"/>
          <p:cNvPicPr>
            <a:picLocks noChangeAspect="1"/>
          </p:cNvPicPr>
          <p:nvPr/>
        </p:nvPicPr>
        <p:blipFill>
          <a:blip r:embed="rId4"/>
          <a:stretch>
            <a:fillRect/>
          </a:stretch>
        </p:blipFill>
        <p:spPr>
          <a:xfrm>
            <a:off x="3708400" y="5495925"/>
            <a:ext cx="1905000" cy="1362075"/>
          </a:xfrm>
          <a:prstGeom prst="rect">
            <a:avLst/>
          </a:prstGeom>
          <a:noFill/>
          <a:ln w="9525">
            <a:noFill/>
          </a:ln>
        </p:spPr>
      </p:pic>
      <p:sp>
        <p:nvSpPr>
          <p:cNvPr id="30731" name="Rectangle 11"/>
          <p:cNvSpPr>
            <a:spLocks noChangeArrowheads="1"/>
          </p:cNvSpPr>
          <p:nvPr/>
        </p:nvSpPr>
        <p:spPr bwMode="auto">
          <a:xfrm>
            <a:off x="1835150" y="4724400"/>
            <a:ext cx="69643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If the algorithm just </a:t>
            </a: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a:ea typeface="宋体" panose="02010600030101010101" pitchFamily="2" charset="-122"/>
                <a:cs typeface="+mn-cs"/>
              </a:rPr>
              <a:t>“</a:t>
            </a: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remembers</a:t>
            </a: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a:ea typeface="宋体" panose="02010600030101010101" pitchFamily="2" charset="-122"/>
                <a:cs typeface="+mn-cs"/>
              </a:rPr>
              <a:t>”</a:t>
            </a: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 that  the rose is only red or pink</a:t>
            </a:r>
            <a:r>
              <a:rPr kumimoji="0" lang="en-US" altLang="zh-CN"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then it cannot correctly recognize the following blue rose as a rose</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63</a:t>
            </a:fld>
            <a:endParaRPr lang="zh-CN" altLang="en-US" sz="1400" strike="noStrike" noProof="1">
              <a:effectLst>
                <a:outerShdw blurRad="38100" dist="38100" dir="2700000">
                  <a:srgbClr val="C0C0C0"/>
                </a:outerShdw>
              </a:effectLst>
              <a:latin typeface="Arial" panose="020B0604020202020204" pitchFamily="34" charset="0"/>
            </a:endParaRPr>
          </a:p>
        </p:txBody>
      </p:sp>
      <p:pic>
        <p:nvPicPr>
          <p:cNvPr id="55299" name="Picture 3"/>
          <p:cNvPicPr>
            <a:picLocks noGrp="1" noChangeAspect="1"/>
          </p:cNvPicPr>
          <p:nvPr>
            <p:ph type="body"/>
          </p:nvPr>
        </p:nvPicPr>
        <p:blipFill>
          <a:blip r:embed="rId2"/>
          <a:stretch>
            <a:fillRect/>
          </a:stretch>
        </p:blipFill>
        <p:spPr>
          <a:xfrm>
            <a:off x="247650" y="620713"/>
            <a:ext cx="8896350" cy="4135437"/>
          </a:xfrm>
        </p:spPr>
      </p:pic>
      <p:sp>
        <p:nvSpPr>
          <p:cNvPr id="31750" name="Rectangle 6"/>
          <p:cNvSpPr>
            <a:spLocks noChangeArrowheads="1"/>
          </p:cNvSpPr>
          <p:nvPr/>
        </p:nvSpPr>
        <p:spPr bwMode="auto">
          <a:xfrm>
            <a:off x="0" y="5300663"/>
            <a:ext cx="9170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 Tradeoff between </a:t>
            </a: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the complexity of the decision boundary and classification correct rate</a:t>
            </a:r>
            <a:endPar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分界2"/>
          <p:cNvPicPr>
            <a:picLocks noChangeAspect="1"/>
          </p:cNvPicPr>
          <p:nvPr/>
        </p:nvPicPr>
        <p:blipFill>
          <a:blip r:embed="rId2"/>
          <a:stretch>
            <a:fillRect/>
          </a:stretch>
        </p:blipFill>
        <p:spPr>
          <a:xfrm>
            <a:off x="5130165" y="4012565"/>
            <a:ext cx="4014470" cy="2825750"/>
          </a:xfrm>
          <a:prstGeom prst="rect">
            <a:avLst/>
          </a:prstGeom>
        </p:spPr>
      </p:pic>
      <p:pic>
        <p:nvPicPr>
          <p:cNvPr id="3" name="图片 2" descr="分界"/>
          <p:cNvPicPr>
            <a:picLocks noChangeAspect="1"/>
          </p:cNvPicPr>
          <p:nvPr/>
        </p:nvPicPr>
        <p:blipFill>
          <a:blip r:embed="rId3"/>
          <a:stretch>
            <a:fillRect/>
          </a:stretch>
        </p:blipFill>
        <p:spPr>
          <a:xfrm>
            <a:off x="41275" y="24130"/>
            <a:ext cx="6007100" cy="39884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3" name="内容占位符 2"/>
          <p:cNvSpPr>
            <a:spLocks noGrp="1"/>
          </p:cNvSpPr>
          <p:nvPr>
            <p:ph idx="1"/>
          </p:nvPr>
        </p:nvSpPr>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日期占位符 3"/>
          <p:cNvSpPr txBox="1">
            <a:spLocks noGrp="1"/>
          </p:cNvSpPr>
          <p:nvPr>
            <p:ph type="dt" sz="half" idx="10"/>
          </p:nvPr>
        </p:nvSpPr>
        <p:spPr bwMode="auto">
          <a:xfrm>
            <a:off x="457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65</a:t>
            </a:fld>
            <a:endParaRPr lang="zh-CN" altLang="en-US" sz="1400" strike="noStrike" noProof="1">
              <a:effectLst>
                <a:outerShdw blurRad="38100" dist="38100" dir="2700000">
                  <a:srgbClr val="C0C0C0"/>
                </a:outerShdw>
              </a:effectLst>
              <a:latin typeface="Arial" panose="020B0604020202020204" pitchFamily="34" charset="0"/>
            </a:endParaRPr>
          </a:p>
        </p:txBody>
      </p:sp>
      <p:pic>
        <p:nvPicPr>
          <p:cNvPr id="56326" name="Picture 2" descr="face_one_female"/>
          <p:cNvPicPr>
            <a:picLocks noChangeAspect="1"/>
          </p:cNvPicPr>
          <p:nvPr/>
        </p:nvPicPr>
        <p:blipFill>
          <a:blip r:embed="rId2"/>
          <a:stretch>
            <a:fillRect/>
          </a:stretch>
        </p:blipFill>
        <p:spPr>
          <a:xfrm>
            <a:off x="827088" y="1557338"/>
            <a:ext cx="6265862" cy="2174875"/>
          </a:xfrm>
          <a:prstGeom prst="rect">
            <a:avLst/>
          </a:prstGeom>
          <a:noFill/>
          <a:ln w="9525">
            <a:noFill/>
          </a:ln>
        </p:spPr>
      </p:pic>
      <p:pic>
        <p:nvPicPr>
          <p:cNvPr id="56327" name="Picture 3" descr="S1_MM8"/>
          <p:cNvPicPr>
            <a:picLocks noChangeAspect="1"/>
          </p:cNvPicPr>
          <p:nvPr/>
        </p:nvPicPr>
        <p:blipFill>
          <a:blip r:embed="rId3"/>
          <a:stretch>
            <a:fillRect/>
          </a:stretch>
        </p:blipFill>
        <p:spPr>
          <a:xfrm>
            <a:off x="827088" y="5445125"/>
            <a:ext cx="1219200" cy="1219200"/>
          </a:xfrm>
          <a:prstGeom prst="rect">
            <a:avLst/>
          </a:prstGeom>
          <a:noFill/>
          <a:ln w="9525">
            <a:noFill/>
          </a:ln>
        </p:spPr>
      </p:pic>
      <p:pic>
        <p:nvPicPr>
          <p:cNvPr id="56328" name="Picture 4" descr="S11_MM1"/>
          <p:cNvPicPr>
            <a:picLocks noChangeAspect="1"/>
          </p:cNvPicPr>
          <p:nvPr/>
        </p:nvPicPr>
        <p:blipFill>
          <a:blip r:embed="rId4"/>
          <a:stretch>
            <a:fillRect/>
          </a:stretch>
        </p:blipFill>
        <p:spPr>
          <a:xfrm>
            <a:off x="2916238" y="5445125"/>
            <a:ext cx="1219200" cy="1219200"/>
          </a:xfrm>
          <a:prstGeom prst="rect">
            <a:avLst/>
          </a:prstGeom>
          <a:noFill/>
          <a:ln w="9525">
            <a:noFill/>
          </a:ln>
        </p:spPr>
      </p:pic>
      <p:pic>
        <p:nvPicPr>
          <p:cNvPr id="56329" name="Picture 5" descr="S8_MM13"/>
          <p:cNvPicPr>
            <a:picLocks noChangeAspect="1"/>
          </p:cNvPicPr>
          <p:nvPr/>
        </p:nvPicPr>
        <p:blipFill>
          <a:blip r:embed="rId5"/>
          <a:stretch>
            <a:fillRect/>
          </a:stretch>
        </p:blipFill>
        <p:spPr>
          <a:xfrm>
            <a:off x="827088" y="3860800"/>
            <a:ext cx="1625600" cy="1625600"/>
          </a:xfrm>
          <a:prstGeom prst="rect">
            <a:avLst/>
          </a:prstGeom>
          <a:noFill/>
          <a:ln w="9525">
            <a:noFill/>
          </a:ln>
        </p:spPr>
      </p:pic>
      <p:pic>
        <p:nvPicPr>
          <p:cNvPr id="56330" name="Picture 6" descr="S10_MM4"/>
          <p:cNvPicPr>
            <a:picLocks noChangeAspect="1"/>
          </p:cNvPicPr>
          <p:nvPr/>
        </p:nvPicPr>
        <p:blipFill>
          <a:blip r:embed="rId6"/>
          <a:stretch>
            <a:fillRect/>
          </a:stretch>
        </p:blipFill>
        <p:spPr>
          <a:xfrm>
            <a:off x="2916238" y="3789363"/>
            <a:ext cx="1625600" cy="1625600"/>
          </a:xfrm>
          <a:prstGeom prst="rect">
            <a:avLst/>
          </a:prstGeom>
          <a:noFill/>
          <a:ln w="9525">
            <a:noFill/>
          </a:ln>
        </p:spPr>
      </p:pic>
      <p:pic>
        <p:nvPicPr>
          <p:cNvPr id="56331" name="Picture 7" descr="S9_MM1"/>
          <p:cNvPicPr>
            <a:picLocks noChangeAspect="1"/>
          </p:cNvPicPr>
          <p:nvPr/>
        </p:nvPicPr>
        <p:blipFill>
          <a:blip r:embed="rId7"/>
          <a:stretch>
            <a:fillRect/>
          </a:stretch>
        </p:blipFill>
        <p:spPr>
          <a:xfrm>
            <a:off x="5508625" y="3789363"/>
            <a:ext cx="1625600" cy="1625600"/>
          </a:xfrm>
          <a:prstGeom prst="rect">
            <a:avLst/>
          </a:prstGeom>
          <a:noFill/>
          <a:ln w="9525">
            <a:noFill/>
          </a:ln>
        </p:spPr>
      </p:pic>
      <p:pic>
        <p:nvPicPr>
          <p:cNvPr id="56332" name="Picture 8" descr="S14_MM3"/>
          <p:cNvPicPr>
            <a:picLocks noChangeAspect="1"/>
          </p:cNvPicPr>
          <p:nvPr/>
        </p:nvPicPr>
        <p:blipFill>
          <a:blip r:embed="rId8"/>
          <a:stretch>
            <a:fillRect/>
          </a:stretch>
        </p:blipFill>
        <p:spPr>
          <a:xfrm>
            <a:off x="5508625" y="5516563"/>
            <a:ext cx="1219200" cy="121920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25650" y="262890"/>
            <a:ext cx="4892040" cy="706755"/>
          </a:xfrm>
          <a:prstGeom prst="rect">
            <a:avLst/>
          </a:prstGeom>
          <a:noFill/>
        </p:spPr>
        <p:txBody>
          <a:bodyPr wrap="none" rtlCol="0" anchor="t">
            <a:spAutoFit/>
          </a:bodyPr>
          <a:lstStyle/>
          <a:p>
            <a:r>
              <a:rPr lang="en-US" altLang="zh-CN" sz="4000">
                <a:solidFill>
                  <a:srgbClr val="FF0000"/>
                </a:solidFill>
                <a:latin typeface="Times New Roman" panose="02020603050405020304" pitchFamily="18" charset="0"/>
              </a:rPr>
              <a:t>Examples of classifiers</a:t>
            </a:r>
          </a:p>
        </p:txBody>
      </p:sp>
      <p:pic>
        <p:nvPicPr>
          <p:cNvPr id="4" name="图片 3" descr="不同分类器"/>
          <p:cNvPicPr>
            <a:picLocks noChangeAspect="1"/>
          </p:cNvPicPr>
          <p:nvPr/>
        </p:nvPicPr>
        <p:blipFill>
          <a:blip r:embed="rId2"/>
          <a:stretch>
            <a:fillRect/>
          </a:stretch>
        </p:blipFill>
        <p:spPr>
          <a:xfrm>
            <a:off x="1505585" y="1176020"/>
            <a:ext cx="6390005" cy="558927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a:xfrm>
            <a:off x="0" y="0"/>
            <a:ext cx="9756775" cy="13716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0" i="0" baseline="0" noProof="0" smtClean="0">
                <a:ln>
                  <a:noFill/>
                </a:ln>
                <a:solidFill>
                  <a:srgbClr val="FF0066"/>
                </a:solidFill>
                <a:effectLst>
                  <a:outerShdw blurRad="38100" dist="38100" dir="2700000" algn="tl">
                    <a:srgbClr val="000000"/>
                  </a:outerShdw>
                </a:effectLst>
                <a:uLnTx/>
                <a:uFillTx/>
                <a:latin typeface="+mj-lt"/>
                <a:ea typeface="+mj-ea"/>
                <a:cs typeface="+mj-cs"/>
              </a:rPr>
              <a:t>Theory:</a:t>
            </a:r>
            <a:r>
              <a:rPr kumimoji="0" lang="en-US" altLang="zh-CN"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 Classifiers with proper low </a:t>
            </a:r>
            <a:br>
              <a:rPr kumimoji="0" lang="en-US" altLang="zh-CN"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r>
              <a:rPr kumimoji="0" lang="en-US" altLang="zh-CN"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     complexity is favored</a:t>
            </a:r>
          </a:p>
        </p:txBody>
      </p:sp>
      <p:sp>
        <p:nvSpPr>
          <p:cNvPr id="71683" name="Rectangle 3"/>
          <p:cNvSpPr>
            <a:spLocks noGrp="1" noRot="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57347" name="Picture 4" descr="different orders"/>
          <p:cNvPicPr>
            <a:picLocks noChangeAspect="1"/>
          </p:cNvPicPr>
          <p:nvPr/>
        </p:nvPicPr>
        <p:blipFill>
          <a:blip r:embed="rId2"/>
          <a:stretch>
            <a:fillRect/>
          </a:stretch>
        </p:blipFill>
        <p:spPr>
          <a:xfrm>
            <a:off x="395288" y="1268413"/>
            <a:ext cx="12982575" cy="8086725"/>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More training samples are better</a:t>
            </a:r>
            <a:endPar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72707" name="Rectangle 3"/>
          <p:cNvSpPr>
            <a:spLocks noGrp="1" noRot="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58371" name="Picture 4" descr="number of training samples"/>
          <p:cNvPicPr>
            <a:picLocks noChangeAspect="1"/>
          </p:cNvPicPr>
          <p:nvPr/>
        </p:nvPicPr>
        <p:blipFill>
          <a:blip r:embed="rId2"/>
          <a:stretch>
            <a:fillRect/>
          </a:stretch>
        </p:blipFill>
        <p:spPr>
          <a:xfrm>
            <a:off x="395288" y="1916113"/>
            <a:ext cx="12982575" cy="8086725"/>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Success of deep learning</a:t>
            </a:r>
          </a:p>
        </p:txBody>
      </p:sp>
      <p:sp>
        <p:nvSpPr>
          <p:cNvPr id="3" name="内容占位符 2"/>
          <p:cNvSpPr>
            <a:spLocks noGrp="1"/>
          </p:cNvSpPr>
          <p:nvPr>
            <p:ph idx="1"/>
          </p:nvPr>
        </p:nvSpPr>
        <p:spPr/>
        <p:txBody>
          <a:bodyPr/>
          <a:lstStyle/>
          <a:p>
            <a:endParaRPr lang="zh-CN" altLang="en-US"/>
          </a:p>
          <a:p>
            <a:endParaRPr lang="zh-CN" altLang="en-US"/>
          </a:p>
          <a:p>
            <a:pPr marL="0" indent="0">
              <a:buNone/>
            </a:pPr>
            <a:r>
              <a:rPr lang="en-US" altLang="zh-CN" sz="3600"/>
              <a:t>    </a:t>
            </a:r>
            <a:r>
              <a:rPr lang="en-US" altLang="zh-CN" sz="4000"/>
              <a:t> </a:t>
            </a:r>
            <a:r>
              <a:rPr lang="en-US" altLang="zh-CN" sz="4000">
                <a:latin typeface="Times New Roman" panose="02020603050405020304" pitchFamily="18" charset="0"/>
              </a:rPr>
              <a:t>Deep network(</a:t>
            </a:r>
            <a:r>
              <a:rPr lang="en-US" altLang="zh-CN" sz="4000">
                <a:solidFill>
                  <a:srgbClr val="FF0000"/>
                </a:solidFill>
                <a:latin typeface="Times New Roman" panose="02020603050405020304" pitchFamily="18" charset="0"/>
              </a:rPr>
              <a:t>complex algorithm</a:t>
            </a:r>
            <a:r>
              <a:rPr lang="en-US" altLang="zh-CN" sz="4000">
                <a:latin typeface="Times New Roman" panose="02020603050405020304" pitchFamily="18" charset="0"/>
              </a:rPr>
              <a:t>)</a:t>
            </a:r>
          </a:p>
          <a:p>
            <a:pPr marL="0" indent="0">
              <a:buNone/>
            </a:pPr>
            <a:r>
              <a:rPr lang="en-US" altLang="zh-CN" sz="4000">
                <a:latin typeface="Times New Roman" panose="02020603050405020304" pitchFamily="18" charset="0"/>
              </a:rPr>
              <a:t>                           +</a:t>
            </a:r>
          </a:p>
          <a:p>
            <a:pPr marL="0" indent="0">
              <a:buNone/>
            </a:pPr>
            <a:r>
              <a:rPr lang="en-US" altLang="zh-CN" sz="4000">
                <a:latin typeface="Times New Roman" panose="02020603050405020304" pitchFamily="18" charset="0"/>
              </a:rPr>
              <a:t>           Big data  (</a:t>
            </a:r>
            <a:r>
              <a:rPr lang="en-US" altLang="zh-CN" sz="4000">
                <a:solidFill>
                  <a:srgbClr val="00B0F0"/>
                </a:solidFill>
                <a:latin typeface="Times New Roman" panose="02020603050405020304" pitchFamily="18" charset="0"/>
              </a:rPr>
              <a:t>massive samples</a:t>
            </a:r>
            <a:r>
              <a:rPr lang="en-US" altLang="zh-CN" sz="4000">
                <a:latin typeface="Times New Roman" panose="02020603050405020304" pitchFamily="18" charset="0"/>
              </a:rPr>
              <a:t>)</a:t>
            </a:r>
          </a:p>
          <a:p>
            <a:pPr marL="0" indent="0">
              <a:buNone/>
            </a:pPr>
            <a:r>
              <a:rPr lang="en-US" altLang="zh-CN"/>
              <a:t> </a:t>
            </a:r>
          </a:p>
          <a:p>
            <a:pPr marL="0" indent="0">
              <a:buNone/>
            </a:pP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7</a:t>
            </a:fld>
            <a:endParaRPr lang="zh-CN" altLang="en-US" sz="1400" strike="noStrike" noProof="1">
              <a:effectLst>
                <a:outerShdw blurRad="38100" dist="38100" dir="2700000">
                  <a:srgbClr val="C0C0C0"/>
                </a:outerShdw>
              </a:effectLst>
              <a:latin typeface="Arial" panose="020B0604020202020204" pitchFamily="34" charset="0"/>
            </a:endParaRPr>
          </a:p>
        </p:txBody>
      </p:sp>
      <p:pic>
        <p:nvPicPr>
          <p:cNvPr id="11268" name="Picture 2" descr="C:\Users\Administrator\Desktop\recognition picture.jpg"/>
          <p:cNvPicPr>
            <a:picLocks noGrp="1" noChangeAspect="1"/>
          </p:cNvPicPr>
          <p:nvPr>
            <p:ph idx="1"/>
          </p:nvPr>
        </p:nvPicPr>
        <p:blipFill>
          <a:blip r:embed="rId2"/>
          <a:stretch>
            <a:fillRect/>
          </a:stretch>
        </p:blipFill>
        <p:spPr>
          <a:xfrm>
            <a:off x="1116013" y="1628775"/>
            <a:ext cx="5899150" cy="4114800"/>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70</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59398" name="Rectangle 6"/>
          <p:cNvSpPr>
            <a:spLocks noGrp="1" noChangeArrowheads="1"/>
          </p:cNvSpPr>
          <p:nvPr>
            <p:ph type="body" idx="1"/>
          </p:nvPr>
        </p:nvSpPr>
        <p:spPr>
          <a:xfrm>
            <a:off x="250825" y="620713"/>
            <a:ext cx="8229600" cy="4535488"/>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Note: </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A classifier model not only should learn to classify the training samples, but it should also be able to </a:t>
            </a:r>
            <a:r>
              <a:rPr kumimoji="0" lang="en-US" altLang="zh-CN" sz="2800" b="1" i="0" u="none" strike="noStrike" kern="0" cap="none" spc="0" normalizeH="0" baseline="0" noProof="0" smtClean="0">
                <a:ln>
                  <a:noFill/>
                </a:ln>
                <a:solidFill>
                  <a:schemeClr val="hlink"/>
                </a:solidFill>
                <a:effectLst>
                  <a:outerShdw blurRad="38100" dist="38100" dir="2700000" algn="tl">
                    <a:srgbClr val="000000"/>
                  </a:outerShdw>
                </a:effectLst>
                <a:uLnTx/>
                <a:uFillTx/>
                <a:latin typeface="+mn-lt"/>
                <a:ea typeface="+mn-ea"/>
              </a:rPr>
              <a:t>generalize </a:t>
            </a:r>
            <a:r>
              <a:rPr kumimoji="0" lang="en-US" altLang="zh-CN" sz="2800" b="0" i="0" u="none" strike="noStrike" kern="0" cap="none" spc="0" normalizeH="0" baseline="0" noProof="0" smtClean="0">
                <a:ln>
                  <a:noFill/>
                </a:ln>
                <a:solidFill>
                  <a:schemeClr val="hlink"/>
                </a:solidFill>
                <a:effectLst>
                  <a:outerShdw blurRad="38100" dist="38100" dir="2700000" algn="tl">
                    <a:srgbClr val="000000"/>
                  </a:outerShdw>
                </a:effectLst>
                <a:uLnTx/>
                <a:uFillTx/>
                <a:latin typeface="+mn-lt"/>
                <a:ea typeface="+mn-ea"/>
              </a:rPr>
              <a:t>its classification ability to </a:t>
            </a:r>
            <a:r>
              <a:rPr kumimoji="0" lang="en-US" altLang="zh-CN" sz="2800" b="1" i="0" u="none" strike="noStrike" kern="0" cap="none" spc="0" normalizeH="0" baseline="0" noProof="0" smtClean="0">
                <a:ln>
                  <a:noFill/>
                </a:ln>
                <a:solidFill>
                  <a:schemeClr val="hlink"/>
                </a:solidFill>
                <a:effectLst>
                  <a:outerShdw blurRad="38100" dist="38100" dir="2700000" algn="tl">
                    <a:srgbClr val="000000"/>
                  </a:outerShdw>
                </a:effectLst>
                <a:uLnTx/>
                <a:uFillTx/>
                <a:latin typeface="+mn-lt"/>
                <a:ea typeface="+mn-ea"/>
              </a:rPr>
              <a:t>unseen </a:t>
            </a:r>
            <a:r>
              <a:rPr kumimoji="0" lang="en-US" altLang="zh-CN" sz="2800" b="0" i="0" u="none" strike="noStrike" kern="0" cap="none" spc="0" normalizeH="0" baseline="0" noProof="0" smtClean="0">
                <a:ln>
                  <a:noFill/>
                </a:ln>
                <a:solidFill>
                  <a:schemeClr val="hlink"/>
                </a:solidFill>
                <a:effectLst>
                  <a:outerShdw blurRad="38100" dist="38100" dir="2700000" algn="tl">
                    <a:srgbClr val="000000"/>
                  </a:outerShdw>
                </a:effectLst>
                <a:uLnTx/>
                <a:uFillTx/>
                <a:latin typeface="+mn-lt"/>
                <a:ea typeface="+mn-ea"/>
              </a:rPr>
              <a:t>test  samples</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Generalization error rate</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Classification error rate of a trained classifier  tested on a sufficiently large set of test samples.</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descr="豹猫"/>
          <p:cNvPicPr>
            <a:picLocks noChangeAspect="1"/>
          </p:cNvPicPr>
          <p:nvPr/>
        </p:nvPicPr>
        <p:blipFill>
          <a:blip r:embed="rId2"/>
          <a:stretch>
            <a:fillRect/>
          </a:stretch>
        </p:blipFill>
        <p:spPr>
          <a:xfrm>
            <a:off x="2013585" y="85725"/>
            <a:ext cx="5480685" cy="3649980"/>
          </a:xfrm>
          <a:prstGeom prst="rect">
            <a:avLst/>
          </a:prstGeom>
        </p:spPr>
      </p:pic>
      <p:pic>
        <p:nvPicPr>
          <p:cNvPr id="6" name="图片 5" descr="豹"/>
          <p:cNvPicPr>
            <a:picLocks noChangeAspect="1"/>
          </p:cNvPicPr>
          <p:nvPr/>
        </p:nvPicPr>
        <p:blipFill>
          <a:blip r:embed="rId3"/>
          <a:stretch>
            <a:fillRect/>
          </a:stretch>
        </p:blipFill>
        <p:spPr>
          <a:xfrm>
            <a:off x="2014220" y="3112135"/>
            <a:ext cx="5479415" cy="371030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smtClean="0">
                <a:ln>
                  <a:noFill/>
                </a:ln>
                <a:solidFill>
                  <a:schemeClr val="hlink"/>
                </a:solidFill>
                <a:effectLst>
                  <a:outerShdw blurRad="38100" dist="38100" dir="2700000" algn="tl">
                    <a:srgbClr val="000000"/>
                  </a:outerShdw>
                </a:effectLst>
                <a:uLnTx/>
                <a:uFillTx/>
                <a:latin typeface="+mj-lt"/>
                <a:ea typeface="+mj-ea"/>
                <a:cs typeface="+mj-cs"/>
              </a:rPr>
              <a:t>Generalized ability</a:t>
            </a:r>
            <a:endParaRPr kumimoji="0" lang="zh-CN" altLang="en-US" sz="4400" b="1" i="0" u="none" strike="noStrike" kern="0" cap="none" spc="0" normalizeH="0" baseline="0" noProof="0" smtClean="0">
              <a:ln>
                <a:noFill/>
              </a:ln>
              <a:solidFill>
                <a:schemeClr val="hlink"/>
              </a:solidFill>
              <a:effectLst>
                <a:outerShdw blurRad="38100" dist="38100" dir="2700000" algn="tl">
                  <a:srgbClr val="000000"/>
                </a:outerShdw>
              </a:effectLst>
              <a:uLnTx/>
              <a:uFillTx/>
              <a:latin typeface="+mj-lt"/>
              <a:ea typeface="+mj-ea"/>
              <a:cs typeface="+mj-cs"/>
            </a:endParaRPr>
          </a:p>
        </p:txBody>
      </p:sp>
      <p:sp>
        <p:nvSpPr>
          <p:cNvPr id="107523" name="Rectangle 3"/>
          <p:cNvSpPr>
            <a:spLocks noGrp="1" noRot="1" noChangeArrowheads="1"/>
          </p:cNvSpPr>
          <p:nvPr>
            <p:ph idx="1"/>
          </p:nvPr>
        </p:nvSpPr>
        <p:spPr>
          <a:xfrm>
            <a:off x="323850" y="1628775"/>
            <a:ext cx="8540750" cy="44989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107524" name="Rectangle 4"/>
          <p:cNvSpPr>
            <a:spLocks noChangeArrowheads="1"/>
          </p:cNvSpPr>
          <p:nvPr/>
        </p:nvSpPr>
        <p:spPr bwMode="auto">
          <a:xfrm>
            <a:off x="468313" y="2420938"/>
            <a:ext cx="377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Low error rate on training samples</a:t>
            </a:r>
          </a:p>
        </p:txBody>
      </p:sp>
      <p:sp>
        <p:nvSpPr>
          <p:cNvPr id="107525" name="Rectangle 5"/>
          <p:cNvSpPr>
            <a:spLocks noChangeArrowheads="1"/>
          </p:cNvSpPr>
          <p:nvPr/>
        </p:nvSpPr>
        <p:spPr bwMode="auto">
          <a:xfrm>
            <a:off x="539750" y="4724400"/>
            <a:ext cx="3387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Low error rate on test samples</a:t>
            </a:r>
          </a:p>
        </p:txBody>
      </p:sp>
      <p:sp>
        <p:nvSpPr>
          <p:cNvPr id="71685" name="AutoShape 6"/>
          <p:cNvSpPr/>
          <p:nvPr/>
        </p:nvSpPr>
        <p:spPr>
          <a:xfrm>
            <a:off x="2124075" y="2924175"/>
            <a:ext cx="144463" cy="1873250"/>
          </a:xfrm>
          <a:prstGeom prst="downArrow">
            <a:avLst>
              <a:gd name="adj1" fmla="val 50000"/>
              <a:gd name="adj2" fmla="val 324114"/>
            </a:avLst>
          </a:prstGeom>
          <a:solidFill>
            <a:schemeClr val="accent1"/>
          </a:solidFill>
          <a:ln w="12700" cap="sq" cmpd="sng">
            <a:solidFill>
              <a:schemeClr val="tx1"/>
            </a:solidFill>
            <a:prstDash val="solid"/>
            <a:miter/>
            <a:headEnd type="none" w="sm" len="sm"/>
            <a:tailEnd type="none" w="sm" len="sm"/>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sp>
        <p:nvSpPr>
          <p:cNvPr id="71686" name="AutoShape 8"/>
          <p:cNvSpPr/>
          <p:nvPr/>
        </p:nvSpPr>
        <p:spPr>
          <a:xfrm>
            <a:off x="6877050" y="2852738"/>
            <a:ext cx="144463" cy="1873250"/>
          </a:xfrm>
          <a:prstGeom prst="downArrow">
            <a:avLst>
              <a:gd name="adj1" fmla="val 50000"/>
              <a:gd name="adj2" fmla="val 324114"/>
            </a:avLst>
          </a:prstGeom>
          <a:solidFill>
            <a:srgbClr val="000000"/>
          </a:solidFill>
          <a:ln w="12700" cap="sq" cmpd="sng">
            <a:solidFill>
              <a:schemeClr val="tx1"/>
            </a:solidFill>
            <a:prstDash val="solid"/>
            <a:miter/>
            <a:headEnd type="none" w="sm" len="sm"/>
            <a:tailEnd type="none" w="sm" len="sm"/>
          </a:ln>
        </p:spPr>
        <p:txBody>
          <a:bodyPr wrap="none" anchor="ctr"/>
          <a:lstStyle/>
          <a:p>
            <a:pPr>
              <a:buSzPct val="100000"/>
              <a:buFont typeface="Arial" panose="020B0604020202020204" pitchFamily="34" charset="0"/>
              <a:buNone/>
            </a:pPr>
            <a:endParaRPr lang="zh-CN" altLang="en-US" dirty="0">
              <a:latin typeface="Tahoma" panose="020B0604030504040204" pitchFamily="34" charset="0"/>
            </a:endParaRPr>
          </a:p>
        </p:txBody>
      </p:sp>
      <p:sp>
        <p:nvSpPr>
          <p:cNvPr id="107529" name="Rectangle 9"/>
          <p:cNvSpPr>
            <a:spLocks noChangeArrowheads="1"/>
          </p:cNvSpPr>
          <p:nvPr/>
        </p:nvSpPr>
        <p:spPr bwMode="auto">
          <a:xfrm>
            <a:off x="5003800" y="2420938"/>
            <a:ext cx="377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Low error rate on training samples</a:t>
            </a:r>
          </a:p>
        </p:txBody>
      </p:sp>
      <p:sp>
        <p:nvSpPr>
          <p:cNvPr id="107530" name="Rectangle 10"/>
          <p:cNvSpPr>
            <a:spLocks noChangeArrowheads="1"/>
          </p:cNvSpPr>
          <p:nvPr/>
        </p:nvSpPr>
        <p:spPr bwMode="auto">
          <a:xfrm>
            <a:off x="4694238" y="4724400"/>
            <a:ext cx="44497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Relatively high error rate on test samples</a:t>
            </a:r>
          </a:p>
        </p:txBody>
      </p:sp>
      <p:sp>
        <p:nvSpPr>
          <p:cNvPr id="107531" name="Rectangle 11"/>
          <p:cNvSpPr>
            <a:spLocks noChangeArrowheads="1"/>
          </p:cNvSpPr>
          <p:nvPr/>
        </p:nvSpPr>
        <p:spPr bwMode="auto">
          <a:xfrm>
            <a:off x="1331913" y="5300663"/>
            <a:ext cx="19446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hlink"/>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Generalize well</a:t>
            </a:r>
            <a:endParaRPr kumimoji="0" lang="zh-CN" altLang="en-US" sz="1800" b="0" i="0" u="none" strike="noStrike" kern="1200" cap="none" spc="0" normalizeH="0" baseline="0" noProof="0">
              <a:ln>
                <a:noFill/>
              </a:ln>
              <a:solidFill>
                <a:schemeClr val="hlink"/>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
        <p:nvSpPr>
          <p:cNvPr id="107532" name="Rectangle 12"/>
          <p:cNvSpPr>
            <a:spLocks noChangeArrowheads="1"/>
          </p:cNvSpPr>
          <p:nvPr/>
        </p:nvSpPr>
        <p:spPr bwMode="auto">
          <a:xfrm>
            <a:off x="5580063" y="5229225"/>
            <a:ext cx="3159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422ED8"/>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rPr>
              <a:t>Generalize badly</a:t>
            </a:r>
            <a:endParaRPr kumimoji="0" lang="zh-CN" altLang="en-US" sz="2800" b="1" i="0" u="none" strike="noStrike" kern="1200" cap="none" spc="0" normalizeH="0" baseline="0" noProof="0">
              <a:ln>
                <a:noFill/>
              </a:ln>
              <a:solidFill>
                <a:srgbClr val="422ED8"/>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pic>
        <p:nvPicPr>
          <p:cNvPr id="71691" name="Picture 13" descr="smile"/>
          <p:cNvPicPr>
            <a:picLocks noChangeAspect="1"/>
          </p:cNvPicPr>
          <p:nvPr/>
        </p:nvPicPr>
        <p:blipFill>
          <a:blip r:embed="rId2"/>
          <a:stretch>
            <a:fillRect/>
          </a:stretch>
        </p:blipFill>
        <p:spPr>
          <a:xfrm>
            <a:off x="1476375" y="5741988"/>
            <a:ext cx="1582738" cy="1116012"/>
          </a:xfrm>
          <a:prstGeom prst="rect">
            <a:avLst/>
          </a:prstGeom>
          <a:noFill/>
          <a:ln w="9525">
            <a:noFill/>
          </a:ln>
        </p:spPr>
      </p:pic>
      <p:pic>
        <p:nvPicPr>
          <p:cNvPr id="71692" name="Picture 14" descr="难过"/>
          <p:cNvPicPr>
            <a:picLocks noChangeAspect="1"/>
          </p:cNvPicPr>
          <p:nvPr/>
        </p:nvPicPr>
        <p:blipFill>
          <a:blip r:embed="rId3"/>
          <a:stretch>
            <a:fillRect/>
          </a:stretch>
        </p:blipFill>
        <p:spPr>
          <a:xfrm>
            <a:off x="6227763" y="5672138"/>
            <a:ext cx="2103437" cy="1185862"/>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73</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95235" name="Rectangle 3"/>
          <p:cNvSpPr>
            <a:spLocks noGrp="1" noChangeArrowheads="1"/>
          </p:cNvSpPr>
          <p:nvPr>
            <p:ph type="body" idx="1"/>
          </p:nvPr>
        </p:nvSpPr>
        <p:spPr>
          <a:xfrm>
            <a:off x="468313" y="765175"/>
            <a:ext cx="8229600" cy="5330825"/>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Computational Complexity</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9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trade off between computational ease and performance</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9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Complexity of learning (done in lab) and the complexity of making decision (done with the fielded application)</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72708" name="Picture 6" descr="复杂"/>
          <p:cNvPicPr>
            <a:picLocks noChangeAspect="1"/>
          </p:cNvPicPr>
          <p:nvPr/>
        </p:nvPicPr>
        <p:blipFill>
          <a:blip r:embed="rId2"/>
          <a:stretch>
            <a:fillRect/>
          </a:stretch>
        </p:blipFill>
        <p:spPr>
          <a:xfrm>
            <a:off x="6477000" y="5686425"/>
            <a:ext cx="2667000" cy="1171575"/>
          </a:xfrm>
          <a:prstGeom prst="rect">
            <a:avLst/>
          </a:prstGeom>
          <a:noFill/>
          <a:ln w="9525">
            <a:noFill/>
          </a:ln>
        </p:spPr>
      </p:pic>
      <p:pic>
        <p:nvPicPr>
          <p:cNvPr id="72709" name="Picture 8" descr="plane"/>
          <p:cNvPicPr>
            <a:picLocks noChangeAspect="1"/>
          </p:cNvPicPr>
          <p:nvPr/>
        </p:nvPicPr>
        <p:blipFill>
          <a:blip r:embed="rId3"/>
          <a:stretch>
            <a:fillRect/>
          </a:stretch>
        </p:blipFill>
        <p:spPr>
          <a:xfrm>
            <a:off x="4356100" y="3852863"/>
            <a:ext cx="3024188" cy="1693862"/>
          </a:xfrm>
          <a:prstGeom prst="rect">
            <a:avLst/>
          </a:prstGeom>
          <a:noFill/>
          <a:ln w="9525">
            <a:noFill/>
          </a:ln>
        </p:spPr>
      </p:pic>
      <p:pic>
        <p:nvPicPr>
          <p:cNvPr id="72710" name="Picture 9" descr="bird"/>
          <p:cNvPicPr>
            <a:picLocks noChangeAspect="1"/>
          </p:cNvPicPr>
          <p:nvPr/>
        </p:nvPicPr>
        <p:blipFill>
          <a:blip r:embed="rId4"/>
          <a:stretch>
            <a:fillRect/>
          </a:stretch>
        </p:blipFill>
        <p:spPr>
          <a:xfrm>
            <a:off x="1403350" y="3860800"/>
            <a:ext cx="2663825" cy="1765300"/>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74</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51205" name="Rectangle 1029"/>
          <p:cNvSpPr>
            <a:spLocks noGrp="1" noChangeArrowheads="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Pattern Recognition Systems</a:t>
            </a:r>
          </a:p>
        </p:txBody>
      </p:sp>
      <p:sp>
        <p:nvSpPr>
          <p:cNvPr id="51206" name="Rectangle 1030"/>
          <p:cNvSpPr>
            <a:spLocks noGrp="1" noChangeArrowheads="1"/>
          </p:cNvSpPr>
          <p:nvPr>
            <p:ph type="body" idx="1"/>
          </p:nvPr>
        </p:nvSpPr>
        <p:spPr>
          <a:xfrm>
            <a:off x="457200" y="1557338"/>
            <a:ext cx="8229600" cy="4310063"/>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Sensing</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Use of a transducer (camera or microphone)</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PR system depends of the bandwidth, resolution ,sensitivity, distortion of the transducer</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Segmentation and grouping</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Patterns should be well separated and should not overlap</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Grouping together the various parts of a composite  object </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0" y="381000"/>
            <a:ext cx="8686800" cy="13716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Flowchart of a pattern recognition system: </a:t>
            </a:r>
            <a:r>
              <a:rPr kumimoji="0" lang="en-US" altLang="zh-CN" sz="4000" b="0" i="0" u="none" strike="noStrike" kern="0" cap="none" spc="0" normalizeH="0" baseline="0" noProof="0" smtClean="0">
                <a:ln>
                  <a:noFill/>
                </a:ln>
                <a:solidFill>
                  <a:srgbClr val="FF3300"/>
                </a:solidFill>
                <a:effectLst>
                  <a:outerShdw blurRad="38100" dist="38100" dir="2700000" algn="tl">
                    <a:srgbClr val="000000"/>
                  </a:outerShdw>
                </a:effectLst>
                <a:uLnTx/>
                <a:uFillTx/>
                <a:latin typeface="+mj-lt"/>
                <a:ea typeface="+mj-ea"/>
                <a:cs typeface="+mj-cs"/>
              </a:rPr>
              <a:t>Training and test</a:t>
            </a:r>
          </a:p>
        </p:txBody>
      </p:sp>
      <p:sp>
        <p:nvSpPr>
          <p:cNvPr id="68611" name="Rectangle 3"/>
          <p:cNvSpPr>
            <a:spLocks noGrp="1" noRot="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60419" name="Picture 4"/>
          <p:cNvPicPr>
            <a:picLocks noChangeAspect="1"/>
          </p:cNvPicPr>
          <p:nvPr/>
        </p:nvPicPr>
        <p:blipFill>
          <a:blip r:embed="rId2"/>
          <a:stretch>
            <a:fillRect/>
          </a:stretch>
        </p:blipFill>
        <p:spPr>
          <a:xfrm>
            <a:off x="1908175" y="1844675"/>
            <a:ext cx="5314950" cy="4171950"/>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76</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58374" name="Rectangle 6"/>
          <p:cNvSpPr>
            <a:spLocks noGrp="1" noChangeArrowheads="1"/>
          </p:cNvSpPr>
          <p:nvPr>
            <p:ph type="body" idx="1"/>
          </p:nvPr>
        </p:nvSpPr>
        <p:spPr>
          <a:xfrm>
            <a:off x="107950" y="1268413"/>
            <a:ext cx="8896350" cy="4575175"/>
          </a:xfrm>
        </p:spPr>
        <p:txBody>
          <a:bodyPr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Training</a:t>
            </a: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The process of </a:t>
            </a:r>
            <a:r>
              <a:rPr kumimoji="0" lang="en-US" altLang="zh-CN" sz="2800" b="0" i="0" u="none" strike="noStrike" kern="0" cap="none" spc="0" normalizeH="0" baseline="0" noProof="0" smtClean="0">
                <a:ln>
                  <a:noFill/>
                </a:ln>
                <a:solidFill>
                  <a:srgbClr val="CC3399"/>
                </a:solidFill>
                <a:effectLst>
                  <a:outerShdw blurRad="38100" dist="38100" dir="2700000" algn="tl">
                    <a:srgbClr val="000000"/>
                  </a:outerShdw>
                </a:effectLst>
                <a:uLnTx/>
                <a:uFillTx/>
                <a:latin typeface="+mn-lt"/>
                <a:ea typeface="+mn-ea"/>
              </a:rPr>
              <a:t>using data to determine the classifier</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Many different procedures  have been proposed for training classifiers and choosing models</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We are mainly interested in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trainable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or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learnable pattern recognition systems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in which the classifiers learn to perform classification from training</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p:txBody>
      </p:sp>
    </p:spTree>
  </p:cSld>
  <p:clrMapOvr>
    <a:masterClrMapping/>
  </p:clrMapOvr>
  <p:transition>
    <p:comb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77</a:t>
            </a:fld>
            <a:endParaRPr lang="zh-CN" altLang="en-US" sz="1400" strike="noStrike" noProof="1">
              <a:effectLst>
                <a:outerShdw blurRad="38100" dist="38100" dir="2700000">
                  <a:srgbClr val="C0C0C0"/>
                </a:outerShdw>
              </a:effectLst>
              <a:latin typeface="Arial" panose="020B0604020202020204" pitchFamily="34" charset="0"/>
            </a:endParaRPr>
          </a:p>
        </p:txBody>
      </p:sp>
      <p:pic>
        <p:nvPicPr>
          <p:cNvPr id="61443" name="Picture 3"/>
          <p:cNvPicPr>
            <a:picLocks noGrp="1" noChangeAspect="1"/>
          </p:cNvPicPr>
          <p:nvPr>
            <p:ph type="title"/>
          </p:nvPr>
        </p:nvPicPr>
        <p:blipFill>
          <a:blip r:embed="rId2"/>
          <a:stretch>
            <a:fillRect/>
          </a:stretch>
        </p:blipFill>
        <p:spPr>
          <a:xfrm>
            <a:off x="1828800" y="914400"/>
            <a:ext cx="5791200" cy="5211763"/>
          </a:xfr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78</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53251" name="Rectangle 3"/>
          <p:cNvSpPr>
            <a:spLocks noGrp="1" noChangeArrowheads="1"/>
          </p:cNvSpPr>
          <p:nvPr>
            <p:ph type="body" idx="1"/>
          </p:nvPr>
        </p:nvSpPr>
        <p:spPr>
          <a:xfrm>
            <a:off x="0" y="0"/>
            <a:ext cx="9144000" cy="5257800"/>
          </a:xfrm>
        </p:spPr>
        <p:txBody>
          <a:bodyPr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Feature extraction</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Discriminative features</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Invariant features with respect to translation, rotation and scale.</a:t>
            </a: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Classification</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Use a feature vector provided by a feature extractor to assign the object to a category</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Two factors decide the degree of difficulty of classification</a:t>
            </a:r>
          </a:p>
          <a:p>
            <a:pPr marL="1143000" marR="0" lvl="2" indent="-2286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Variability in the feature values in the same category (cpl, ns)</a:t>
            </a:r>
          </a:p>
          <a:p>
            <a:pPr marL="1143000" marR="0" lvl="2" indent="-2286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Variability in the feature values in the different categories</a:t>
            </a: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Post Processing</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Exploit </a:t>
            </a:r>
            <a:r>
              <a:rPr kumimoji="0" lang="en-US" altLang="zh-CN" sz="24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mn-lt"/>
                <a:ea typeface="+mn-ea"/>
              </a:rPr>
              <a:t>context</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input-dependent information other than from the target pattern itself to improve performance</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Use the output of the classifier to decide on the recommended action (cost) </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79</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54277" name="Rectangle 5"/>
          <p:cNvSpPr>
            <a:spLocks noGrp="1" noChangeArrowheads="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The Design Cycle</a:t>
            </a:r>
          </a:p>
        </p:txBody>
      </p:sp>
      <p:sp>
        <p:nvSpPr>
          <p:cNvPr id="54278" name="Rectangle 6"/>
          <p:cNvSpPr>
            <a:spLocks noGrp="1" noChangeArrowheads="1"/>
          </p:cNvSpPr>
          <p:nvPr>
            <p:ph type="body" idx="1"/>
          </p:nvPr>
        </p:nvSpPr>
        <p:spPr>
          <a:xfrm>
            <a:off x="814388" y="1600200"/>
            <a:ext cx="7696200" cy="4498975"/>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Data collection</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Feature Choice</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Model Choice</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Training</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Evaluation</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Computational Complexity </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6"/>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8</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72707" name="Rectangle 1027"/>
          <p:cNvSpPr>
            <a:spLocks noGrp="1" noChangeArrowheads="1"/>
          </p:cNvSpPr>
          <p:nvPr>
            <p:ph type="body" sz="half" idx="1"/>
          </p:nvPr>
        </p:nvSpPr>
        <p:spPr>
          <a:xfrm>
            <a:off x="107950" y="476250"/>
            <a:ext cx="8640763" cy="5775325"/>
          </a:xfrm>
        </p:spPr>
        <p:txBody>
          <a:bodyPr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Example: Speech Recognition</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Input Raw Data</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speech waveform </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Output categories</a:t>
            </a: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spoken  words</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p:txBody>
      </p:sp>
      <p:pic>
        <p:nvPicPr>
          <p:cNvPr id="12292" name="Picture 1028" descr="speechsam"/>
          <p:cNvPicPr>
            <a:picLocks noGrp="1" noChangeAspect="1"/>
          </p:cNvPicPr>
          <p:nvPr>
            <p:ph sz="half" idx="1"/>
          </p:nvPr>
        </p:nvPicPr>
        <p:blipFill>
          <a:blip r:embed="rId2"/>
          <a:stretch>
            <a:fillRect/>
          </a:stretch>
        </p:blipFill>
        <p:spPr>
          <a:xfrm>
            <a:off x="965200" y="1624013"/>
            <a:ext cx="7327900" cy="3259137"/>
          </a:xfr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80</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55302" name="Rectangle 6"/>
          <p:cNvSpPr>
            <a:spLocks noGrp="1" noChangeArrowheads="1"/>
          </p:cNvSpPr>
          <p:nvPr>
            <p:ph type="body" idx="1"/>
          </p:nvPr>
        </p:nvSpPr>
        <p:spPr>
          <a:xfrm>
            <a:off x="442913" y="2058988"/>
            <a:ext cx="8540750" cy="4498975"/>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Data Collection</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rPr>
              <a:t>	How do we know when we have collected an adequately large and representative set of examples for training and testing the system?</a:t>
            </a:r>
          </a:p>
        </p:txBody>
      </p:sp>
      <p:pic>
        <p:nvPicPr>
          <p:cNvPr id="65540" name="Picture 7" descr="Sample number"/>
          <p:cNvPicPr>
            <a:picLocks noChangeAspect="1"/>
          </p:cNvPicPr>
          <p:nvPr/>
        </p:nvPicPr>
        <p:blipFill>
          <a:blip r:embed="rId2"/>
          <a:stretch>
            <a:fillRect/>
          </a:stretch>
        </p:blipFill>
        <p:spPr>
          <a:xfrm>
            <a:off x="1296988" y="0"/>
            <a:ext cx="5730875" cy="2111375"/>
          </a:xfrm>
          <a:prstGeom prst="rect">
            <a:avLst/>
          </a:prstGeom>
          <a:noFill/>
          <a:ln w="9525">
            <a:noFill/>
          </a:ln>
        </p:spPr>
      </p:pic>
      <p:pic>
        <p:nvPicPr>
          <p:cNvPr id="65541" name="Picture 8" descr="jiaohua1"/>
          <p:cNvPicPr>
            <a:picLocks noChangeAspect="1"/>
          </p:cNvPicPr>
          <p:nvPr/>
        </p:nvPicPr>
        <p:blipFill>
          <a:blip r:embed="rId3"/>
          <a:stretch>
            <a:fillRect/>
          </a:stretch>
        </p:blipFill>
        <p:spPr>
          <a:xfrm>
            <a:off x="7037388" y="4556125"/>
            <a:ext cx="2106612" cy="2266950"/>
          </a:xfrm>
          <a:prstGeom prst="rect">
            <a:avLst/>
          </a:prstGeom>
          <a:noFill/>
          <a:ln w="9525">
            <a:noFill/>
          </a:ln>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6"/>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81</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56326" name="Rectangle 6"/>
          <p:cNvSpPr>
            <a:spLocks noGrp="1" noChangeArrowheads="1"/>
          </p:cNvSpPr>
          <p:nvPr>
            <p:ph type="body" sz="half" idx="1"/>
          </p:nvPr>
        </p:nvSpPr>
        <p:spPr>
          <a:xfrm>
            <a:off x="539750" y="620713"/>
            <a:ext cx="8181975" cy="2689225"/>
          </a:xfrm>
        </p:spPr>
        <p:txBody>
          <a:bodyPr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Feature Choice</a:t>
            </a:r>
          </a:p>
          <a:p>
            <a:pPr marL="742950" marR="0" lvl="1" indent="-285750" algn="l" defTabSz="914400" rtl="0" eaLnBrk="1" fontAlgn="base" latinLnBrk="0" hangingPunct="1">
              <a:lnSpc>
                <a:spcPct val="80000"/>
              </a:lnSpc>
              <a:spcBef>
                <a:spcPct val="20000"/>
              </a:spcBef>
              <a:spcAft>
                <a:spcPct val="0"/>
              </a:spcAft>
              <a:buClr>
                <a:schemeClr val="folHlink"/>
              </a:buClr>
              <a:buSzTx/>
              <a:buFont typeface="Wingdings" panose="05000000000000000000" pitchFamily="2" charset="2"/>
              <a:buChar char="§"/>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Depends on the characteristics of the problem domain. Simple to extract, invariant to irrelevant transformation insensitive to noise.</a:t>
            </a:r>
          </a:p>
          <a:p>
            <a:pPr marL="742950" marR="0" lvl="1" indent="-285750" algn="l" defTabSz="914400" rtl="0" eaLnBrk="1" fontAlgn="base" latinLnBrk="0" hangingPunct="1">
              <a:lnSpc>
                <a:spcPct val="8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A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feature vector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is a vector of features usually expressed as a column vector:</a:t>
            </a:r>
          </a:p>
        </p:txBody>
      </p:sp>
      <p:graphicFrame>
        <p:nvGraphicFramePr>
          <p:cNvPr id="66564" name="Object 7"/>
          <p:cNvGraphicFramePr>
            <a:graphicFrameLocks noGrp="1" noChangeAspect="1"/>
          </p:cNvGraphicFramePr>
          <p:nvPr>
            <p:ph sz="half" idx="1"/>
          </p:nvPr>
        </p:nvGraphicFramePr>
        <p:xfrm>
          <a:off x="3419475" y="3213100"/>
          <a:ext cx="1771650" cy="2914650"/>
        </p:xfrm>
        <a:graphic>
          <a:graphicData uri="http://schemas.openxmlformats.org/presentationml/2006/ole">
            <mc:AlternateContent xmlns:mc="http://schemas.openxmlformats.org/markup-compatibility/2006">
              <mc:Choice xmlns:v="urn:schemas-microsoft-com:vml" Requires="v">
                <p:oleObj spid="_x0000_s5122" r:id="rId3" imgW="571500" imgH="939165" progId="Equation.3">
                  <p:embed/>
                </p:oleObj>
              </mc:Choice>
              <mc:Fallback>
                <p:oleObj r:id="rId3" imgW="571500" imgH="939165" progId="Equation.3">
                  <p:embed/>
                  <p:pic>
                    <p:nvPicPr>
                      <p:cNvPr id="0" name="图片 3075"/>
                      <p:cNvPicPr/>
                      <p:nvPr/>
                    </p:nvPicPr>
                    <p:blipFill>
                      <a:blip r:embed="rId4"/>
                      <a:stretch>
                        <a:fillRect/>
                      </a:stretch>
                    </p:blipFill>
                    <p:spPr>
                      <a:xfrm>
                        <a:off x="3419475" y="3213100"/>
                        <a:ext cx="1771650" cy="2914650"/>
                      </a:xfrm>
                      <a:prstGeom prst="rect">
                        <a:avLst/>
                      </a:prstGeom>
                      <a:noFill/>
                      <a:ln w="38100">
                        <a:miter/>
                      </a:ln>
                    </p:spPr>
                  </p:pic>
                </p:oleObj>
              </mc:Fallback>
            </mc:AlternateContent>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6"/>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7"/>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82</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88067" name="Rectangle 3"/>
          <p:cNvSpPr>
            <a:spLocks noGrp="1" noChangeArrowheads="1"/>
          </p:cNvSpPr>
          <p:nvPr>
            <p:ph type="body" sz="half" idx="1"/>
          </p:nvPr>
        </p:nvSpPr>
        <p:spPr>
          <a:xfrm>
            <a:off x="684213" y="404813"/>
            <a:ext cx="7991475" cy="3384550"/>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Example of bad feature: position of fish on conveyor belt.</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A feature space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is a space of all possible feature vectors that can be represented under some feature representation scheme</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Example of a 3-dimensional feature space:</a:t>
            </a: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p:txBody>
      </p:sp>
      <p:graphicFrame>
        <p:nvGraphicFramePr>
          <p:cNvPr id="67588" name="Object 5"/>
          <p:cNvGraphicFramePr>
            <a:graphicFrameLocks noGrp="1" noChangeAspect="1"/>
          </p:cNvGraphicFramePr>
          <p:nvPr>
            <p:ph sz="quarter" idx="1"/>
          </p:nvPr>
        </p:nvGraphicFramePr>
        <p:xfrm>
          <a:off x="0" y="4076700"/>
          <a:ext cx="9144000" cy="576263"/>
        </p:xfrm>
        <a:graphic>
          <a:graphicData uri="http://schemas.openxmlformats.org/presentationml/2006/ole">
            <mc:AlternateContent xmlns:mc="http://schemas.openxmlformats.org/markup-compatibility/2006">
              <mc:Choice xmlns:v="urn:schemas-microsoft-com:vml" Requires="v">
                <p:oleObj spid="_x0000_s6147" r:id="rId3" imgW="6248400" imgH="381000" progId="Equation.3">
                  <p:embed/>
                </p:oleObj>
              </mc:Choice>
              <mc:Fallback>
                <p:oleObj r:id="rId3" imgW="6248400" imgH="381000" progId="Equation.3">
                  <p:embed/>
                  <p:pic>
                    <p:nvPicPr>
                      <p:cNvPr id="0" name="图片 3076"/>
                      <p:cNvPicPr/>
                      <p:nvPr/>
                    </p:nvPicPr>
                    <p:blipFill>
                      <a:blip r:embed="rId4"/>
                      <a:stretch>
                        <a:fillRect/>
                      </a:stretch>
                    </p:blipFill>
                    <p:spPr>
                      <a:xfrm>
                        <a:off x="0" y="4076700"/>
                        <a:ext cx="9144000" cy="576263"/>
                      </a:xfrm>
                      <a:prstGeom prst="rect">
                        <a:avLst/>
                      </a:prstGeom>
                      <a:noFill/>
                      <a:ln w="38100">
                        <a:miter/>
                      </a:ln>
                    </p:spPr>
                  </p:pic>
                </p:oleObj>
              </mc:Fallback>
            </mc:AlternateContent>
          </a:graphicData>
        </a:graphic>
      </p:graphicFrame>
      <p:graphicFrame>
        <p:nvGraphicFramePr>
          <p:cNvPr id="67589" name="Object 8"/>
          <p:cNvGraphicFramePr>
            <a:graphicFrameLocks noGrp="1" noChangeAspect="1"/>
          </p:cNvGraphicFramePr>
          <p:nvPr>
            <p:ph sz="quarter" idx="1"/>
          </p:nvPr>
        </p:nvGraphicFramePr>
        <p:xfrm>
          <a:off x="250825" y="4868863"/>
          <a:ext cx="1296988" cy="504825"/>
        </p:xfrm>
        <a:graphic>
          <a:graphicData uri="http://schemas.openxmlformats.org/presentationml/2006/ole">
            <mc:AlternateContent xmlns:mc="http://schemas.openxmlformats.org/markup-compatibility/2006">
              <mc:Choice xmlns:v="urn:schemas-microsoft-com:vml" Requires="v">
                <p:oleObj spid="_x0000_s6148" r:id="rId5" imgW="495300" imgH="190500" progId="Equation.3">
                  <p:embed/>
                </p:oleObj>
              </mc:Choice>
              <mc:Fallback>
                <p:oleObj r:id="rId5" imgW="495300" imgH="190500" progId="Equation.3">
                  <p:embed/>
                  <p:pic>
                    <p:nvPicPr>
                      <p:cNvPr id="0" name="图片 3077"/>
                      <p:cNvPicPr/>
                      <p:nvPr/>
                    </p:nvPicPr>
                    <p:blipFill>
                      <a:blip r:embed="rId6"/>
                      <a:stretch>
                        <a:fillRect/>
                      </a:stretch>
                    </p:blipFill>
                    <p:spPr>
                      <a:xfrm>
                        <a:off x="250825" y="4868863"/>
                        <a:ext cx="1296988" cy="504825"/>
                      </a:xfrm>
                      <a:prstGeom prst="rect">
                        <a:avLst/>
                      </a:prstGeom>
                      <a:noFill/>
                      <a:ln w="38100">
                        <a:miter/>
                      </a:ln>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67685" y="408305"/>
            <a:ext cx="3009265" cy="521970"/>
          </a:xfrm>
          <a:prstGeom prst="rect">
            <a:avLst/>
          </a:prstGeom>
          <a:noFill/>
        </p:spPr>
        <p:txBody>
          <a:bodyPr wrap="none" rtlCol="0" anchor="t">
            <a:spAutoFit/>
          </a:bodyPr>
          <a:lstStyle/>
          <a:p>
            <a:r>
              <a:rPr lang="en-US" altLang="zh-CN" sz="2800" kern="0" noProof="0" smtClean="0">
                <a:ln>
                  <a:noFill/>
                </a:ln>
                <a:solidFill>
                  <a:srgbClr val="FF0000"/>
                </a:solidFill>
                <a:effectLst>
                  <a:outerShdw blurRad="38100" dist="38100" dir="2700000" algn="tl">
                    <a:srgbClr val="000000"/>
                  </a:outerShdw>
                </a:effectLst>
                <a:uLnTx/>
                <a:uFillTx/>
                <a:latin typeface="+mn-lt"/>
                <a:ea typeface="+mn-ea"/>
                <a:sym typeface="+mn-ea"/>
              </a:rPr>
              <a:t>Feature transform</a:t>
            </a:r>
          </a:p>
        </p:txBody>
      </p:sp>
      <p:pic>
        <p:nvPicPr>
          <p:cNvPr id="3" name="图片 2" descr="线性"/>
          <p:cNvPicPr>
            <a:picLocks noChangeAspect="1"/>
          </p:cNvPicPr>
          <p:nvPr/>
        </p:nvPicPr>
        <p:blipFill>
          <a:blip r:embed="rId2"/>
          <a:stretch>
            <a:fillRect/>
          </a:stretch>
        </p:blipFill>
        <p:spPr>
          <a:xfrm>
            <a:off x="2025650" y="1398270"/>
            <a:ext cx="5426075" cy="2480945"/>
          </a:xfrm>
          <a:prstGeom prst="rect">
            <a:avLst/>
          </a:prstGeom>
        </p:spPr>
      </p:pic>
      <p:pic>
        <p:nvPicPr>
          <p:cNvPr id="4" name="图片 3" descr="线性2"/>
          <p:cNvPicPr>
            <a:picLocks noChangeAspect="1"/>
          </p:cNvPicPr>
          <p:nvPr/>
        </p:nvPicPr>
        <p:blipFill>
          <a:blip r:embed="rId3"/>
          <a:stretch>
            <a:fillRect/>
          </a:stretch>
        </p:blipFill>
        <p:spPr>
          <a:xfrm>
            <a:off x="1938655" y="4194810"/>
            <a:ext cx="5513705" cy="266001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84</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57350" name="Rectangle 6"/>
          <p:cNvSpPr>
            <a:spLocks noGrp="1" noChangeArrowheads="1"/>
          </p:cNvSpPr>
          <p:nvPr>
            <p:ph type="body" idx="1"/>
          </p:nvPr>
        </p:nvSpPr>
        <p:spPr>
          <a:xfrm>
            <a:off x="323850" y="1196975"/>
            <a:ext cx="8229600" cy="4114800"/>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Model Choice</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Unsatisfied with the performance of our fish classifier and want to jump to another class of model</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(Problem) How do we know to reject a class of models and try another one</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More exploration</a:t>
            </a:r>
          </a:p>
        </p:txBody>
      </p:sp>
      <p:sp>
        <p:nvSpPr>
          <p:cNvPr id="97283" name="Rectangle 3"/>
          <p:cNvSpPr>
            <a:spLocks noGrp="1" noRot="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How to make the machine work better in pattern recognition ?</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Can the pattern recognition ability of the machine  be greater than the human?</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What can we do now?</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86</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61446" name="Rectangle 6"/>
          <p:cNvSpPr>
            <a:spLocks noGrp="1" noChangeArrowheads="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Learning Paradigms</a:t>
            </a:r>
          </a:p>
        </p:txBody>
      </p:sp>
      <p:sp>
        <p:nvSpPr>
          <p:cNvPr id="61447" name="Rectangle 7"/>
          <p:cNvSpPr>
            <a:spLocks noGrp="1" noChangeArrowheads="1"/>
          </p:cNvSpPr>
          <p:nvPr>
            <p:ph type="body" idx="1"/>
          </p:nvPr>
        </p:nvSpPr>
        <p:spPr>
          <a:xfrm>
            <a:off x="247650" y="1341438"/>
            <a:ext cx="8572500" cy="4175125"/>
          </a:xfrm>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Learning</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Supervised learning</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A teacher provides a category label or cost for each pattern in the training set</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Training examples as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input-output pattern pairs</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with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labeled </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output provided by a </a:t>
            </a:r>
            <a:r>
              <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teacher</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7"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87</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75779" name="Text Box 1032"/>
          <p:cNvSpPr txBox="1"/>
          <p:nvPr/>
        </p:nvSpPr>
        <p:spPr>
          <a:xfrm>
            <a:off x="1941513" y="836613"/>
            <a:ext cx="1622425" cy="1243012"/>
          </a:xfrm>
          <a:prstGeom prst="rect">
            <a:avLst/>
          </a:prstGeom>
          <a:noFill/>
          <a:ln w="12700" cap="sq" cmpd="sng">
            <a:solidFill>
              <a:srgbClr val="FF3300"/>
            </a:solidFill>
            <a:prstDash val="solid"/>
            <a:miter/>
            <a:headEnd type="none" w="sm" len="sm"/>
            <a:tailEnd type="none" w="sm" len="sm"/>
          </a:ln>
        </p:spPr>
        <p:txBody>
          <a:bodyPr lIns="18000" tIns="0" rIns="18000" bIns="10800" anchor="t">
            <a:spAutoFit/>
          </a:bodyPr>
          <a:lstStyle/>
          <a:p>
            <a:pPr>
              <a:spcBef>
                <a:spcPct val="50000"/>
              </a:spcBef>
              <a:buSzPct val="100000"/>
              <a:buFont typeface="Arial" panose="020B0604020202020204" pitchFamily="34" charset="0"/>
              <a:buNone/>
            </a:pPr>
            <a:r>
              <a:rPr lang="en-US" altLang="zh-CN" sz="800" dirty="0">
                <a:latin typeface="Times New Roman" panose="02020603050405020304" pitchFamily="18" charset="0"/>
              </a:rPr>
              <a:t>   </a:t>
            </a:r>
            <a:r>
              <a:rPr lang="en-US" altLang="zh-CN" sz="3200" dirty="0">
                <a:latin typeface="Times New Roman" panose="02020603050405020304" pitchFamily="18" charset="0"/>
              </a:rPr>
              <a:t>   F (x)</a:t>
            </a:r>
          </a:p>
          <a:p>
            <a:pPr>
              <a:spcBef>
                <a:spcPct val="50000"/>
              </a:spcBef>
              <a:buSzPct val="100000"/>
              <a:buFont typeface="Arial" panose="020B0604020202020204" pitchFamily="34" charset="0"/>
              <a:buNone/>
            </a:pPr>
            <a:endParaRPr lang="en-US" altLang="zh-CN" sz="3200" dirty="0">
              <a:latin typeface="Times New Roman" panose="02020603050405020304" pitchFamily="18" charset="0"/>
            </a:endParaRPr>
          </a:p>
        </p:txBody>
      </p:sp>
      <p:sp>
        <p:nvSpPr>
          <p:cNvPr id="75780" name="Text Box 1033"/>
          <p:cNvSpPr txBox="1"/>
          <p:nvPr/>
        </p:nvSpPr>
        <p:spPr>
          <a:xfrm>
            <a:off x="5973763" y="817563"/>
            <a:ext cx="1622425" cy="1243012"/>
          </a:xfrm>
          <a:prstGeom prst="rect">
            <a:avLst/>
          </a:prstGeom>
          <a:noFill/>
          <a:ln w="12700" cap="sq" cmpd="sng">
            <a:solidFill>
              <a:srgbClr val="FF3300"/>
            </a:solidFill>
            <a:prstDash val="solid"/>
            <a:miter/>
            <a:headEnd type="none" w="sm" len="sm"/>
            <a:tailEnd type="none" w="sm" len="sm"/>
          </a:ln>
        </p:spPr>
        <p:txBody>
          <a:bodyPr lIns="18000" tIns="0" rIns="18000" bIns="10800" anchor="t">
            <a:spAutoFit/>
          </a:bodyPr>
          <a:lstStyle/>
          <a:p>
            <a:pPr>
              <a:spcBef>
                <a:spcPct val="50000"/>
              </a:spcBef>
              <a:buSzPct val="100000"/>
              <a:buFont typeface="Arial" panose="020B0604020202020204" pitchFamily="34" charset="0"/>
              <a:buNone/>
            </a:pPr>
            <a:r>
              <a:rPr lang="en-US" altLang="zh-CN" sz="800" dirty="0">
                <a:latin typeface="Times New Roman" panose="02020603050405020304" pitchFamily="18" charset="0"/>
              </a:rPr>
              <a:t>   </a:t>
            </a:r>
            <a:r>
              <a:rPr lang="en-US" altLang="zh-CN" sz="3200" dirty="0">
                <a:latin typeface="Times New Roman" panose="02020603050405020304" pitchFamily="18" charset="0"/>
              </a:rPr>
              <a:t>   G (x)</a:t>
            </a:r>
          </a:p>
          <a:p>
            <a:pPr>
              <a:spcBef>
                <a:spcPct val="50000"/>
              </a:spcBef>
              <a:buSzPct val="100000"/>
              <a:buFont typeface="Arial" panose="020B0604020202020204" pitchFamily="34" charset="0"/>
              <a:buNone/>
            </a:pPr>
            <a:endParaRPr lang="en-US" altLang="zh-CN" sz="3200" dirty="0">
              <a:latin typeface="Times New Roman" panose="02020603050405020304" pitchFamily="18" charset="0"/>
            </a:endParaRPr>
          </a:p>
        </p:txBody>
      </p:sp>
      <p:sp>
        <p:nvSpPr>
          <p:cNvPr id="75781" name="Line 1034"/>
          <p:cNvSpPr/>
          <p:nvPr/>
        </p:nvSpPr>
        <p:spPr>
          <a:xfrm>
            <a:off x="468313" y="1555750"/>
            <a:ext cx="1295400" cy="0"/>
          </a:xfrm>
          <a:prstGeom prst="line">
            <a:avLst/>
          </a:prstGeom>
          <a:ln w="12700" cap="sq" cmpd="sng">
            <a:solidFill>
              <a:schemeClr val="tx1"/>
            </a:solidFill>
            <a:prstDash val="solid"/>
            <a:round/>
            <a:headEnd type="none" w="sm" len="sm"/>
            <a:tailEnd type="triangle" w="lg" len="lg"/>
          </a:ln>
        </p:spPr>
      </p:sp>
      <p:sp>
        <p:nvSpPr>
          <p:cNvPr id="75782" name="Freeform 1035"/>
          <p:cNvSpPr/>
          <p:nvPr/>
        </p:nvSpPr>
        <p:spPr>
          <a:xfrm>
            <a:off x="1187450" y="1555750"/>
            <a:ext cx="5545138" cy="1800225"/>
          </a:xfrm>
          <a:custGeom>
            <a:avLst/>
            <a:gdLst/>
            <a:ahLst/>
            <a:cxnLst>
              <a:cxn ang="0">
                <a:pos x="0" y="0"/>
              </a:cxn>
              <a:cxn ang="0">
                <a:pos x="0" y="2147483647"/>
              </a:cxn>
              <a:cxn ang="0">
                <a:pos x="2147483647" y="2147483647"/>
              </a:cxn>
              <a:cxn ang="0">
                <a:pos x="2147483647" y="2147483647"/>
              </a:cxn>
            </a:cxnLst>
            <a:rect l="0" t="0" r="0" b="0"/>
            <a:pathLst>
              <a:path w="3493" h="1134">
                <a:moveTo>
                  <a:pt x="0" y="0"/>
                </a:moveTo>
                <a:lnTo>
                  <a:pt x="0" y="1134"/>
                </a:lnTo>
                <a:lnTo>
                  <a:pt x="3493" y="1134"/>
                </a:lnTo>
                <a:lnTo>
                  <a:pt x="3493" y="363"/>
                </a:lnTo>
              </a:path>
            </a:pathLst>
          </a:custGeom>
          <a:noFill/>
          <a:ln w="12700" cap="sq" cmpd="sng">
            <a:solidFill>
              <a:schemeClr val="tx1"/>
            </a:solidFill>
            <a:prstDash val="solid"/>
            <a:round/>
            <a:headEnd type="none" w="sm" len="sm"/>
            <a:tailEnd type="triangle" w="lg" len="lg"/>
          </a:ln>
        </p:spPr>
        <p:txBody>
          <a:bodyPr/>
          <a:lstStyle/>
          <a:p>
            <a:endParaRPr lang="zh-CN" altLang="en-US"/>
          </a:p>
        </p:txBody>
      </p:sp>
      <p:sp>
        <p:nvSpPr>
          <p:cNvPr id="75783" name="Line 1036"/>
          <p:cNvSpPr/>
          <p:nvPr/>
        </p:nvSpPr>
        <p:spPr>
          <a:xfrm>
            <a:off x="3563938" y="1555750"/>
            <a:ext cx="865187" cy="0"/>
          </a:xfrm>
          <a:prstGeom prst="line">
            <a:avLst/>
          </a:prstGeom>
          <a:ln w="12700" cap="sq" cmpd="sng">
            <a:solidFill>
              <a:schemeClr val="tx1"/>
            </a:solidFill>
            <a:prstDash val="solid"/>
            <a:round/>
            <a:headEnd type="none" w="sm" len="sm"/>
            <a:tailEnd type="triangle" w="lg" len="lg"/>
          </a:ln>
        </p:spPr>
      </p:sp>
      <p:sp>
        <p:nvSpPr>
          <p:cNvPr id="75784" name="Line 1037"/>
          <p:cNvSpPr/>
          <p:nvPr/>
        </p:nvSpPr>
        <p:spPr>
          <a:xfrm flipH="1">
            <a:off x="4932363" y="1555750"/>
            <a:ext cx="1008062" cy="0"/>
          </a:xfrm>
          <a:prstGeom prst="line">
            <a:avLst/>
          </a:prstGeom>
          <a:ln w="12700" cap="sq" cmpd="sng">
            <a:solidFill>
              <a:schemeClr val="tx1"/>
            </a:solidFill>
            <a:prstDash val="solid"/>
            <a:round/>
            <a:headEnd type="none" w="sm" len="sm"/>
            <a:tailEnd type="triangle" w="lg" len="lg"/>
          </a:ln>
        </p:spPr>
      </p:sp>
      <p:sp>
        <p:nvSpPr>
          <p:cNvPr id="75785" name="Text Box 1039"/>
          <p:cNvSpPr txBox="1"/>
          <p:nvPr/>
        </p:nvSpPr>
        <p:spPr>
          <a:xfrm>
            <a:off x="612775" y="763588"/>
            <a:ext cx="503238" cy="701675"/>
          </a:xfrm>
          <a:prstGeom prst="rect">
            <a:avLst/>
          </a:prstGeom>
          <a:noFill/>
          <a:ln w="12700">
            <a:noFill/>
          </a:ln>
        </p:spPr>
        <p:txBody>
          <a:bodyPr anchor="t">
            <a:spAutoFit/>
          </a:bodyPr>
          <a:lstStyle/>
          <a:p>
            <a:pPr>
              <a:spcBef>
                <a:spcPct val="50000"/>
              </a:spcBef>
              <a:buSzPct val="100000"/>
              <a:buFont typeface="Arial" panose="020B0604020202020204" pitchFamily="34" charset="0"/>
              <a:buNone/>
            </a:pPr>
            <a:r>
              <a:rPr lang="en-US" altLang="zh-CN" sz="4000" dirty="0">
                <a:latin typeface="Times New Roman" panose="02020603050405020304" pitchFamily="18" charset="0"/>
              </a:rPr>
              <a:t>x</a:t>
            </a:r>
          </a:p>
        </p:txBody>
      </p:sp>
      <p:sp>
        <p:nvSpPr>
          <p:cNvPr id="75786" name="Text Box 1040"/>
          <p:cNvSpPr txBox="1"/>
          <p:nvPr/>
        </p:nvSpPr>
        <p:spPr>
          <a:xfrm>
            <a:off x="6877050" y="2276475"/>
            <a:ext cx="503238" cy="701675"/>
          </a:xfrm>
          <a:prstGeom prst="rect">
            <a:avLst/>
          </a:prstGeom>
          <a:noFill/>
          <a:ln w="12700">
            <a:noFill/>
          </a:ln>
        </p:spPr>
        <p:txBody>
          <a:bodyPr anchor="t">
            <a:spAutoFit/>
          </a:bodyPr>
          <a:lstStyle/>
          <a:p>
            <a:pPr>
              <a:spcBef>
                <a:spcPct val="50000"/>
              </a:spcBef>
              <a:buSzPct val="100000"/>
              <a:buFont typeface="Arial" panose="020B0604020202020204" pitchFamily="34" charset="0"/>
              <a:buNone/>
            </a:pPr>
            <a:r>
              <a:rPr lang="en-US" altLang="zh-CN" sz="4000" dirty="0">
                <a:latin typeface="Times New Roman" panose="02020603050405020304" pitchFamily="18" charset="0"/>
              </a:rPr>
              <a:t>x</a:t>
            </a:r>
          </a:p>
        </p:txBody>
      </p:sp>
      <p:sp>
        <p:nvSpPr>
          <p:cNvPr id="75787" name="Text Box 1041"/>
          <p:cNvSpPr txBox="1"/>
          <p:nvPr/>
        </p:nvSpPr>
        <p:spPr>
          <a:xfrm>
            <a:off x="3708400" y="692150"/>
            <a:ext cx="503238" cy="701675"/>
          </a:xfrm>
          <a:prstGeom prst="rect">
            <a:avLst/>
          </a:prstGeom>
          <a:noFill/>
          <a:ln w="12700">
            <a:noFill/>
          </a:ln>
        </p:spPr>
        <p:txBody>
          <a:bodyPr anchor="t">
            <a:spAutoFit/>
          </a:bodyPr>
          <a:lstStyle/>
          <a:p>
            <a:pPr>
              <a:spcBef>
                <a:spcPct val="50000"/>
              </a:spcBef>
              <a:buSzPct val="100000"/>
              <a:buFont typeface="Arial" panose="020B0604020202020204" pitchFamily="34" charset="0"/>
              <a:buNone/>
            </a:pPr>
            <a:r>
              <a:rPr lang="en-US" altLang="zh-CN" sz="4000" dirty="0">
                <a:latin typeface="Times New Roman" panose="02020603050405020304" pitchFamily="18" charset="0"/>
              </a:rPr>
              <a:t>y</a:t>
            </a:r>
          </a:p>
        </p:txBody>
      </p:sp>
      <p:sp>
        <p:nvSpPr>
          <p:cNvPr id="75788" name="Text Box 1042"/>
          <p:cNvSpPr txBox="1"/>
          <p:nvPr/>
        </p:nvSpPr>
        <p:spPr>
          <a:xfrm>
            <a:off x="5292725" y="763588"/>
            <a:ext cx="503238" cy="701675"/>
          </a:xfrm>
          <a:prstGeom prst="rect">
            <a:avLst/>
          </a:prstGeom>
          <a:noFill/>
          <a:ln w="12700">
            <a:noFill/>
          </a:ln>
        </p:spPr>
        <p:txBody>
          <a:bodyPr anchor="t">
            <a:spAutoFit/>
          </a:bodyPr>
          <a:lstStyle/>
          <a:p>
            <a:pPr>
              <a:spcBef>
                <a:spcPct val="50000"/>
              </a:spcBef>
              <a:buSzPct val="100000"/>
              <a:buFont typeface="Arial" panose="020B0604020202020204" pitchFamily="34" charset="0"/>
              <a:buNone/>
            </a:pPr>
            <a:r>
              <a:rPr lang="en-US" altLang="zh-CN" sz="4000" dirty="0">
                <a:latin typeface="Times New Roman" panose="02020603050405020304" pitchFamily="18" charset="0"/>
              </a:rPr>
              <a:t>d</a:t>
            </a:r>
          </a:p>
        </p:txBody>
      </p:sp>
      <p:sp>
        <p:nvSpPr>
          <p:cNvPr id="75789" name="Rectangle 1043"/>
          <p:cNvSpPr/>
          <p:nvPr/>
        </p:nvSpPr>
        <p:spPr>
          <a:xfrm>
            <a:off x="395288" y="4365625"/>
            <a:ext cx="8424862" cy="1433513"/>
          </a:xfrm>
          <a:prstGeom prst="rect">
            <a:avLst/>
          </a:prstGeom>
          <a:noFill/>
          <a:ln w="12700">
            <a:noFill/>
          </a:ln>
        </p:spPr>
        <p:txBody>
          <a:bodyPr anchor="t">
            <a:spAutoFit/>
          </a:bodyPr>
          <a:lstStyle/>
          <a:p>
            <a:pPr lvl="1" indent="0">
              <a:buFont typeface="Wingdings" panose="05000000000000000000" pitchFamily="2" charset="2"/>
              <a:buNone/>
            </a:pPr>
            <a:r>
              <a:rPr lang="en-US" altLang="zh-CN" sz="900" dirty="0">
                <a:latin typeface="Times New Roman" panose="02020603050405020304" pitchFamily="18" charset="0"/>
              </a:rPr>
              <a:t> </a:t>
            </a:r>
            <a:r>
              <a:rPr lang="en-US" altLang="zh-CN" sz="2800" b="1" dirty="0">
                <a:solidFill>
                  <a:schemeClr val="tx2"/>
                </a:solidFill>
                <a:latin typeface="Times New Roman" panose="02020603050405020304" pitchFamily="18" charset="0"/>
              </a:rPr>
              <a:t>Examples</a:t>
            </a:r>
            <a:r>
              <a:rPr lang="en-US" altLang="zh-CN" sz="2800" dirty="0">
                <a:solidFill>
                  <a:schemeClr val="tx2"/>
                </a:solidFill>
                <a:latin typeface="Times New Roman" panose="02020603050405020304" pitchFamily="18" charset="0"/>
              </a:rPr>
              <a:t>: </a:t>
            </a:r>
          </a:p>
          <a:p>
            <a:pPr lvl="2" indent="0">
              <a:buSzPct val="100000"/>
              <a:buFont typeface="Arial" panose="020B0604020202020204" pitchFamily="34" charset="0"/>
              <a:buNone/>
            </a:pPr>
            <a:r>
              <a:rPr lang="en-US" altLang="zh-CN" sz="2800" dirty="0">
                <a:solidFill>
                  <a:schemeClr val="tx2"/>
                </a:solidFill>
                <a:latin typeface="Times New Roman" panose="02020603050405020304" pitchFamily="18" charset="0"/>
              </a:rPr>
              <a:t> Teaching children to recognize different animals. </a:t>
            </a:r>
          </a:p>
          <a:p>
            <a:pPr lvl="2" indent="0">
              <a:buSzPct val="100000"/>
              <a:buFont typeface="Arial" panose="020B0604020202020204" pitchFamily="34" charset="0"/>
              <a:buNone/>
            </a:pPr>
            <a:r>
              <a:rPr lang="en-US" altLang="zh-CN" sz="2800" dirty="0">
                <a:solidFill>
                  <a:schemeClr val="tx2"/>
                </a:solidFill>
                <a:latin typeface="Times New Roman" panose="02020603050405020304" pitchFamily="18" charset="0"/>
              </a:rPr>
              <a:t> Graded examinations with correct answers provided</a:t>
            </a:r>
            <a:r>
              <a:rPr lang="en-US" altLang="zh-CN" sz="3200" dirty="0">
                <a:solidFill>
                  <a:schemeClr val="tx2"/>
                </a:solidFill>
                <a:latin typeface="Times New Roman" panose="02020603050405020304" pitchFamily="18" charset="0"/>
              </a:rPr>
              <a:t>.</a:t>
            </a:r>
            <a:r>
              <a:rPr lang="en-US" altLang="zh-CN" sz="3200" dirty="0">
                <a:latin typeface="Times New Roman" panose="02020603050405020304" pitchFamily="18" charset="0"/>
              </a:rPr>
              <a:t> </a:t>
            </a:r>
            <a:endParaRPr lang="zh-CN" altLang="en-US" sz="3200" dirty="0">
              <a:latin typeface="Times New Roman" panose="02020603050405020304" pitchFamily="18" charset="0"/>
            </a:endParaRPr>
          </a:p>
        </p:txBody>
      </p:sp>
      <p:sp>
        <p:nvSpPr>
          <p:cNvPr id="75790" name="Text Box 1044"/>
          <p:cNvSpPr txBox="1"/>
          <p:nvPr/>
        </p:nvSpPr>
        <p:spPr>
          <a:xfrm>
            <a:off x="1835150" y="333375"/>
            <a:ext cx="1728788" cy="457200"/>
          </a:xfrm>
          <a:prstGeom prst="rect">
            <a:avLst/>
          </a:prstGeom>
          <a:noFill/>
          <a:ln w="12700">
            <a:noFill/>
          </a:ln>
        </p:spPr>
        <p:txBody>
          <a:bodyPr anchor="t">
            <a:spAutoFit/>
          </a:bodyPr>
          <a:lstStyle/>
          <a:p>
            <a:pPr>
              <a:spcBef>
                <a:spcPct val="50000"/>
              </a:spcBef>
              <a:buSzPct val="100000"/>
              <a:buFont typeface="Arial" panose="020B0604020202020204" pitchFamily="34" charset="0"/>
              <a:buNone/>
            </a:pPr>
            <a:r>
              <a:rPr lang="en-US" altLang="zh-CN" sz="2400" dirty="0">
                <a:latin typeface="Times New Roman" panose="02020603050405020304" pitchFamily="18" charset="0"/>
              </a:rPr>
              <a:t>SL System</a:t>
            </a:r>
          </a:p>
        </p:txBody>
      </p:sp>
      <p:sp>
        <p:nvSpPr>
          <p:cNvPr id="75791" name="Text Box 1045"/>
          <p:cNvSpPr txBox="1"/>
          <p:nvPr/>
        </p:nvSpPr>
        <p:spPr>
          <a:xfrm>
            <a:off x="6011863" y="333375"/>
            <a:ext cx="1728787" cy="457200"/>
          </a:xfrm>
          <a:prstGeom prst="rect">
            <a:avLst/>
          </a:prstGeom>
          <a:noFill/>
          <a:ln w="12700">
            <a:noFill/>
          </a:ln>
        </p:spPr>
        <p:txBody>
          <a:bodyPr anchor="t">
            <a:spAutoFit/>
          </a:bodyPr>
          <a:lstStyle/>
          <a:p>
            <a:pPr>
              <a:spcBef>
                <a:spcPct val="50000"/>
              </a:spcBef>
              <a:buSzPct val="100000"/>
              <a:buFont typeface="Arial" panose="020B0604020202020204" pitchFamily="34" charset="0"/>
              <a:buNone/>
            </a:pPr>
            <a:r>
              <a:rPr lang="en-US" altLang="zh-CN" sz="2400" dirty="0">
                <a:latin typeface="Times New Roman" panose="02020603050405020304" pitchFamily="18" charset="0"/>
              </a:rPr>
              <a:t>Teacher</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1"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88</a:t>
            </a:fld>
            <a:endParaRPr lang="zh-CN" altLang="en-US" sz="1400" strike="noStrike" noProof="1">
              <a:effectLst>
                <a:outerShdw blurRad="38100" dist="38100" dir="2700000">
                  <a:srgbClr val="C0C0C0"/>
                </a:outerShdw>
              </a:effectLst>
              <a:latin typeface="Arial" panose="020B0604020202020204" pitchFamily="34" charset="0"/>
            </a:endParaRPr>
          </a:p>
        </p:txBody>
      </p:sp>
      <p:sp>
        <p:nvSpPr>
          <p:cNvPr id="70659" name="Rectangle 3"/>
          <p:cNvSpPr>
            <a:spLocks noGrp="1" noChangeArrowheads="1"/>
          </p:cNvSpPr>
          <p:nvPr>
            <p:ph type="body" idx="1"/>
          </p:nvPr>
        </p:nvSpPr>
        <p:spPr>
          <a:xfrm>
            <a:off x="134938" y="1916113"/>
            <a:ext cx="8896350" cy="4465638"/>
          </a:xfrm>
        </p:spPr>
        <p:txBody>
          <a:bodyPr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3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Unsupervised learning</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Training examples as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input patterns only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with no associated output patterns (i.e., no teacher)</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Clustering</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is a form of unsupervised learning (based on some similarity</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Examples:</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Grouping animals into different classes according to their similarity. </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None/>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   </a:t>
            </a:r>
          </a:p>
        </p:txBody>
      </p:sp>
      <p:sp>
        <p:nvSpPr>
          <p:cNvPr id="76804" name="Text Box 4"/>
          <p:cNvSpPr txBox="1"/>
          <p:nvPr/>
        </p:nvSpPr>
        <p:spPr>
          <a:xfrm>
            <a:off x="3813175" y="620713"/>
            <a:ext cx="1622425" cy="1243012"/>
          </a:xfrm>
          <a:prstGeom prst="rect">
            <a:avLst/>
          </a:prstGeom>
          <a:noFill/>
          <a:ln w="12700" cap="sq" cmpd="sng">
            <a:solidFill>
              <a:srgbClr val="FF3300"/>
            </a:solidFill>
            <a:prstDash val="solid"/>
            <a:miter/>
            <a:headEnd type="none" w="sm" len="sm"/>
            <a:tailEnd type="none" w="sm" len="sm"/>
          </a:ln>
        </p:spPr>
        <p:txBody>
          <a:bodyPr lIns="18000" tIns="0" rIns="18000" bIns="10800" anchor="t">
            <a:spAutoFit/>
          </a:bodyPr>
          <a:lstStyle/>
          <a:p>
            <a:pPr>
              <a:spcBef>
                <a:spcPct val="50000"/>
              </a:spcBef>
              <a:buSzPct val="100000"/>
              <a:buFont typeface="Arial" panose="020B0604020202020204" pitchFamily="34" charset="0"/>
              <a:buNone/>
            </a:pPr>
            <a:r>
              <a:rPr lang="en-US" altLang="zh-CN" sz="800" dirty="0">
                <a:latin typeface="Times New Roman" panose="02020603050405020304" pitchFamily="18" charset="0"/>
              </a:rPr>
              <a:t>   </a:t>
            </a:r>
            <a:r>
              <a:rPr lang="en-US" altLang="zh-CN" sz="3200" dirty="0">
                <a:latin typeface="Times New Roman" panose="02020603050405020304" pitchFamily="18" charset="0"/>
              </a:rPr>
              <a:t>   F (x)</a:t>
            </a:r>
          </a:p>
          <a:p>
            <a:pPr>
              <a:spcBef>
                <a:spcPct val="50000"/>
              </a:spcBef>
              <a:buSzPct val="100000"/>
              <a:buFont typeface="Arial" panose="020B0604020202020204" pitchFamily="34" charset="0"/>
              <a:buNone/>
            </a:pPr>
            <a:endParaRPr lang="en-US" altLang="zh-CN" sz="3200" dirty="0">
              <a:latin typeface="Times New Roman" panose="02020603050405020304" pitchFamily="18" charset="0"/>
            </a:endParaRPr>
          </a:p>
        </p:txBody>
      </p:sp>
      <p:sp>
        <p:nvSpPr>
          <p:cNvPr id="76805" name="Line 5"/>
          <p:cNvSpPr/>
          <p:nvPr/>
        </p:nvSpPr>
        <p:spPr>
          <a:xfrm>
            <a:off x="2339975" y="1339850"/>
            <a:ext cx="1295400" cy="0"/>
          </a:xfrm>
          <a:prstGeom prst="line">
            <a:avLst/>
          </a:prstGeom>
          <a:ln w="12700" cap="sq" cmpd="sng">
            <a:solidFill>
              <a:schemeClr val="tx1"/>
            </a:solidFill>
            <a:prstDash val="solid"/>
            <a:round/>
            <a:headEnd type="none" w="sm" len="sm"/>
            <a:tailEnd type="triangle" w="lg" len="lg"/>
          </a:ln>
        </p:spPr>
      </p:sp>
      <p:sp>
        <p:nvSpPr>
          <p:cNvPr id="76806" name="Line 6"/>
          <p:cNvSpPr/>
          <p:nvPr/>
        </p:nvSpPr>
        <p:spPr>
          <a:xfrm>
            <a:off x="5435600" y="1339850"/>
            <a:ext cx="865188" cy="0"/>
          </a:xfrm>
          <a:prstGeom prst="line">
            <a:avLst/>
          </a:prstGeom>
          <a:ln w="12700" cap="sq" cmpd="sng">
            <a:solidFill>
              <a:schemeClr val="tx1"/>
            </a:solidFill>
            <a:prstDash val="solid"/>
            <a:round/>
            <a:headEnd type="none" w="sm" len="sm"/>
            <a:tailEnd type="triangle" w="lg" len="lg"/>
          </a:ln>
        </p:spPr>
      </p:sp>
      <p:sp>
        <p:nvSpPr>
          <p:cNvPr id="76807" name="Text Box 7"/>
          <p:cNvSpPr txBox="1"/>
          <p:nvPr/>
        </p:nvSpPr>
        <p:spPr>
          <a:xfrm>
            <a:off x="2700338" y="547688"/>
            <a:ext cx="503237" cy="701675"/>
          </a:xfrm>
          <a:prstGeom prst="rect">
            <a:avLst/>
          </a:prstGeom>
          <a:noFill/>
          <a:ln w="12700">
            <a:noFill/>
          </a:ln>
        </p:spPr>
        <p:txBody>
          <a:bodyPr anchor="t">
            <a:spAutoFit/>
          </a:bodyPr>
          <a:lstStyle/>
          <a:p>
            <a:pPr>
              <a:spcBef>
                <a:spcPct val="50000"/>
              </a:spcBef>
              <a:buSzPct val="100000"/>
              <a:buFont typeface="Arial" panose="020B0604020202020204" pitchFamily="34" charset="0"/>
              <a:buNone/>
            </a:pPr>
            <a:r>
              <a:rPr lang="en-US" altLang="zh-CN" sz="4000" dirty="0">
                <a:latin typeface="Times New Roman" panose="02020603050405020304" pitchFamily="18" charset="0"/>
              </a:rPr>
              <a:t>x</a:t>
            </a:r>
          </a:p>
        </p:txBody>
      </p:sp>
      <p:sp>
        <p:nvSpPr>
          <p:cNvPr id="76808" name="Text Box 8"/>
          <p:cNvSpPr txBox="1"/>
          <p:nvPr/>
        </p:nvSpPr>
        <p:spPr>
          <a:xfrm>
            <a:off x="5795963" y="476250"/>
            <a:ext cx="503237" cy="701675"/>
          </a:xfrm>
          <a:prstGeom prst="rect">
            <a:avLst/>
          </a:prstGeom>
          <a:noFill/>
          <a:ln w="12700">
            <a:noFill/>
          </a:ln>
        </p:spPr>
        <p:txBody>
          <a:bodyPr anchor="t">
            <a:spAutoFit/>
          </a:bodyPr>
          <a:lstStyle/>
          <a:p>
            <a:pPr>
              <a:spcBef>
                <a:spcPct val="50000"/>
              </a:spcBef>
              <a:buSzPct val="100000"/>
              <a:buFont typeface="Arial" panose="020B0604020202020204" pitchFamily="34" charset="0"/>
              <a:buNone/>
            </a:pPr>
            <a:r>
              <a:rPr lang="en-US" altLang="zh-CN" sz="4000" dirty="0">
                <a:latin typeface="Times New Roman" panose="02020603050405020304" pitchFamily="18" charset="0"/>
              </a:rPr>
              <a:t>y</a:t>
            </a:r>
          </a:p>
        </p:txBody>
      </p:sp>
      <p:sp>
        <p:nvSpPr>
          <p:cNvPr id="76809" name="Text Box 10"/>
          <p:cNvSpPr txBox="1"/>
          <p:nvPr/>
        </p:nvSpPr>
        <p:spPr>
          <a:xfrm>
            <a:off x="3779838" y="115888"/>
            <a:ext cx="1728787" cy="457200"/>
          </a:xfrm>
          <a:prstGeom prst="rect">
            <a:avLst/>
          </a:prstGeom>
          <a:noFill/>
          <a:ln w="12700">
            <a:noFill/>
          </a:ln>
        </p:spPr>
        <p:txBody>
          <a:bodyPr anchor="t">
            <a:spAutoFit/>
          </a:bodyPr>
          <a:lstStyle/>
          <a:p>
            <a:pPr>
              <a:spcBef>
                <a:spcPct val="50000"/>
              </a:spcBef>
              <a:buSzPct val="100000"/>
              <a:buFont typeface="Arial" panose="020B0604020202020204" pitchFamily="34" charset="0"/>
              <a:buNone/>
            </a:pPr>
            <a:r>
              <a:rPr lang="en-US" altLang="zh-CN" sz="2400" dirty="0">
                <a:latin typeface="Times New Roman" panose="02020603050405020304" pitchFamily="18" charset="0"/>
              </a:rPr>
              <a:t>UL System</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How to make the machine work better in pattern recognition ?</a:t>
            </a:r>
            <a:endPar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98307" name="Rectangle 3"/>
          <p:cNvSpPr>
            <a:spLocks noGrp="1" noRot="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Intelligent feedback learning</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Interaction</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rPr>
              <a:t>Intelligent: somewhat human-like ability </a:t>
            </a: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p:txBody>
      </p:sp>
      <p:pic>
        <p:nvPicPr>
          <p:cNvPr id="77827" name="Picture 4" descr="交互"/>
          <p:cNvPicPr>
            <a:picLocks noChangeAspect="1"/>
          </p:cNvPicPr>
          <p:nvPr/>
        </p:nvPicPr>
        <p:blipFill>
          <a:blip r:embed="rId2"/>
          <a:stretch>
            <a:fillRect/>
          </a:stretch>
        </p:blipFill>
        <p:spPr>
          <a:xfrm>
            <a:off x="7019925" y="1916113"/>
            <a:ext cx="1871663" cy="1403350"/>
          </a:xfrm>
          <a:prstGeom prst="rect">
            <a:avLst/>
          </a:prstGeom>
          <a:noFill/>
          <a:ln w="9525">
            <a:noFill/>
          </a:ln>
        </p:spPr>
      </p:pic>
      <p:pic>
        <p:nvPicPr>
          <p:cNvPr id="77828" name="Picture 5" descr="熊猫"/>
          <p:cNvPicPr>
            <a:picLocks noChangeAspect="1"/>
          </p:cNvPicPr>
          <p:nvPr/>
        </p:nvPicPr>
        <p:blipFill>
          <a:blip r:embed="rId3"/>
          <a:stretch>
            <a:fillRect/>
          </a:stretch>
        </p:blipFill>
        <p:spPr>
          <a:xfrm>
            <a:off x="1258888" y="4221163"/>
            <a:ext cx="1514475" cy="2095500"/>
          </a:xfrm>
          <a:prstGeom prst="rect">
            <a:avLst/>
          </a:prstGeom>
          <a:noFill/>
          <a:ln w="9525">
            <a:noFill/>
          </a:ln>
        </p:spPr>
      </p:pic>
      <p:pic>
        <p:nvPicPr>
          <p:cNvPr id="77829" name="Picture 6" descr="思考 1"/>
          <p:cNvPicPr>
            <a:picLocks noChangeAspect="1"/>
          </p:cNvPicPr>
          <p:nvPr/>
        </p:nvPicPr>
        <p:blipFill>
          <a:blip r:embed="rId4"/>
          <a:stretch>
            <a:fillRect/>
          </a:stretch>
        </p:blipFill>
        <p:spPr>
          <a:xfrm>
            <a:off x="5219700" y="4149725"/>
            <a:ext cx="2087563" cy="208756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3" name="内容占位符 2"/>
          <p:cNvSpPr>
            <a:spLocks noGrp="1"/>
          </p:cNvSpPr>
          <p:nvPr>
            <p:ph idx="1"/>
          </p:nvPr>
        </p:nvSpPr>
        <p:spPr/>
        <p:txBody>
          <a:bodyPr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日期占位符 3"/>
          <p:cNvSpPr txBox="1">
            <a:spLocks noGrp="1"/>
          </p:cNvSpPr>
          <p:nvPr>
            <p:ph type="dt" sz="half" idx="10"/>
          </p:nvPr>
        </p:nvSpPr>
        <p:spPr bwMode="auto">
          <a:xfrm>
            <a:off x="457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txBox="1">
            <a:spLocks noGrp="1"/>
          </p:cNvSpPr>
          <p:nvPr>
            <p:ph type="ftr" sz="quarter" idx="11"/>
          </p:nvPr>
        </p:nvSpPr>
        <p:spPr bwMode="auto">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Pattern Recognition</a:t>
            </a:r>
            <a:endParaRPr kumimoji="0" lang="en-US" altLang="zh-CN" sz="1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txBox="1">
            <a:spLocks noGrp="1"/>
          </p:cNvSpPr>
          <p:nvPr>
            <p:ph type="sldNum" sz="quarter" idx="12"/>
          </p:nvPr>
        </p:nvSpPr>
        <p:spPr bwMode="auto">
          <a:xfrm>
            <a:off x="6553200" y="6245225"/>
            <a:ext cx="2133600" cy="476250"/>
          </a:xfrm>
          <a:ln>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fontAlgn="base" hangingPunct="1"/>
            <a:fld id="{9A0DB2DC-4C9A-4742-B13C-FB6460FD3503}" type="slidenum">
              <a:rPr lang="zh-CN" altLang="en-US" sz="1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9</a:t>
            </a:fld>
            <a:endParaRPr lang="zh-CN" altLang="en-US" sz="1400" strike="noStrike" noProof="1">
              <a:effectLst>
                <a:outerShdw blurRad="38100" dist="38100" dir="2700000">
                  <a:srgbClr val="C0C0C0"/>
                </a:outerShdw>
              </a:effectLst>
              <a:latin typeface="Arial" panose="020B0604020202020204" pitchFamily="34" charset="0"/>
            </a:endParaRPr>
          </a:p>
        </p:txBody>
      </p:sp>
      <p:graphicFrame>
        <p:nvGraphicFramePr>
          <p:cNvPr id="13318" name="Object 2"/>
          <p:cNvGraphicFramePr>
            <a:graphicFrameLocks noChangeAspect="1"/>
          </p:cNvGraphicFramePr>
          <p:nvPr/>
        </p:nvGraphicFramePr>
        <p:xfrm>
          <a:off x="323850" y="333375"/>
          <a:ext cx="5256213" cy="3943350"/>
        </p:xfrm>
        <a:graphic>
          <a:graphicData uri="http://schemas.openxmlformats.org/presentationml/2006/ole">
            <mc:AlternateContent xmlns:mc="http://schemas.openxmlformats.org/markup-compatibility/2006">
              <mc:Choice xmlns:v="urn:schemas-microsoft-com:vml" Requires="v">
                <p:oleObj spid="_x0000_s4098" r:id="rId3" imgW="4558030" imgH="3418840" progId="PowerPoint.Slide.8">
                  <p:embed/>
                </p:oleObj>
              </mc:Choice>
              <mc:Fallback>
                <p:oleObj r:id="rId3" imgW="4558030" imgH="3418840" progId="PowerPoint.Slide.8">
                  <p:embed/>
                  <p:pic>
                    <p:nvPicPr>
                      <p:cNvPr id="0" name="图片 3075"/>
                      <p:cNvPicPr/>
                      <p:nvPr/>
                    </p:nvPicPr>
                    <p:blipFill>
                      <a:blip r:embed="rId4"/>
                      <a:stretch>
                        <a:fillRect/>
                      </a:stretch>
                    </p:blipFill>
                    <p:spPr>
                      <a:xfrm>
                        <a:off x="323850" y="333375"/>
                        <a:ext cx="5256213" cy="3943350"/>
                      </a:xfrm>
                      <a:prstGeom prst="rect">
                        <a:avLst/>
                      </a:prstGeom>
                      <a:noFill/>
                      <a:ln w="38100">
                        <a:noFill/>
                        <a:miter/>
                      </a:ln>
                    </p:spPr>
                  </p:pic>
                </p:oleObj>
              </mc:Fallback>
            </mc:AlternateContent>
          </a:graphicData>
        </a:graphic>
      </p:graphicFrame>
      <p:pic>
        <p:nvPicPr>
          <p:cNvPr id="13319" name="Picture 9" descr="建筑模式--斯德哥尔摩"/>
          <p:cNvPicPr>
            <a:picLocks noChangeAspect="1"/>
          </p:cNvPicPr>
          <p:nvPr/>
        </p:nvPicPr>
        <p:blipFill>
          <a:blip r:embed="rId5"/>
          <a:stretch>
            <a:fillRect/>
          </a:stretch>
        </p:blipFill>
        <p:spPr>
          <a:xfrm>
            <a:off x="5940425" y="4005263"/>
            <a:ext cx="2808288" cy="2106612"/>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
            </a:r>
            <a:b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
            </a:r>
            <a:b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Can the pattern recognition ability of the machine  be greater than the human?</a:t>
            </a:r>
            <a:b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endPar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99331" name="Rectangle 3"/>
          <p:cNvSpPr>
            <a:spLocks noGrp="1" noRot="1" noChangeArrowheads="1"/>
          </p:cNvSpPr>
          <p:nvPr>
            <p:ph idx="1"/>
          </p:nvPr>
        </p:nvSpPr>
        <p:spPr>
          <a:xfrm>
            <a:off x="323850" y="2565400"/>
            <a:ext cx="8540750" cy="47863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In some aspects the answer is yes.</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In many aspects the answer is no.</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It’s </a:t>
            </a:r>
            <a:r>
              <a:rPr kumimoji="0" lang="en-US" altLang="zh-CN" sz="3200" b="0" i="0" u="none" strike="noStrike" kern="0" cap="none" spc="0" normalizeH="0" baseline="0" noProof="0" smtClean="0">
                <a:ln>
                  <a:noFill/>
                </a:ln>
                <a:solidFill>
                  <a:srgbClr val="FF3300"/>
                </a:solidFill>
                <a:effectLst>
                  <a:outerShdw blurRad="38100" dist="38100" dir="2700000" algn="tl">
                    <a:srgbClr val="000000"/>
                  </a:outerShdw>
                </a:effectLst>
                <a:uLnTx/>
                <a:uFillTx/>
                <a:latin typeface="Times New Roman" panose="02020603050405020304" pitchFamily="18" charset="0"/>
                <a:ea typeface="+mn-ea"/>
                <a:cs typeface="+mn-cs"/>
              </a:rPr>
              <a:t>terrible</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 for the machine is more smart than the human from the viewpoint of morality. </a:t>
            </a:r>
          </a:p>
        </p:txBody>
      </p:sp>
      <p:pic>
        <p:nvPicPr>
          <p:cNvPr id="78851" name="Picture 5" descr="机器人武器2"/>
          <p:cNvPicPr>
            <a:picLocks noChangeAspect="1"/>
          </p:cNvPicPr>
          <p:nvPr/>
        </p:nvPicPr>
        <p:blipFill>
          <a:blip r:embed="rId2"/>
          <a:stretch>
            <a:fillRect/>
          </a:stretch>
        </p:blipFill>
        <p:spPr>
          <a:xfrm>
            <a:off x="755650" y="4724400"/>
            <a:ext cx="3024188" cy="2133600"/>
          </a:xfrm>
          <a:prstGeom prst="rect">
            <a:avLst/>
          </a:prstGeom>
          <a:noFill/>
          <a:ln w="9525">
            <a:noFill/>
          </a:ln>
        </p:spPr>
      </p:pic>
      <p:pic>
        <p:nvPicPr>
          <p:cNvPr id="78852" name="Picture 6" descr="骨干机器人"/>
          <p:cNvPicPr>
            <a:picLocks noChangeAspect="1"/>
          </p:cNvPicPr>
          <p:nvPr/>
        </p:nvPicPr>
        <p:blipFill>
          <a:blip r:embed="rId3"/>
          <a:stretch>
            <a:fillRect/>
          </a:stretch>
        </p:blipFill>
        <p:spPr>
          <a:xfrm>
            <a:off x="6300788" y="4724400"/>
            <a:ext cx="2305050" cy="2305050"/>
          </a:xfrm>
          <a:prstGeom prst="rect">
            <a:avLst/>
          </a:prstGeom>
          <a:noFill/>
          <a:ln w="9525">
            <a:noFill/>
          </a:ln>
        </p:spPr>
      </p:pic>
      <p:pic>
        <p:nvPicPr>
          <p:cNvPr id="78853" name="Picture 7" descr="信号"/>
          <p:cNvPicPr>
            <a:picLocks noChangeAspect="1"/>
          </p:cNvPicPr>
          <p:nvPr/>
        </p:nvPicPr>
        <p:blipFill>
          <a:blip r:embed="rId4"/>
          <a:stretch>
            <a:fillRect/>
          </a:stretch>
        </p:blipFill>
        <p:spPr>
          <a:xfrm>
            <a:off x="6443663" y="2636838"/>
            <a:ext cx="1441450" cy="1216025"/>
          </a:xfrm>
          <a:prstGeom prst="rect">
            <a:avLst/>
          </a:prstGeom>
          <a:noFill/>
          <a:ln w="9525">
            <a:noFill/>
          </a:ln>
        </p:spPr>
      </p:pic>
      <p:pic>
        <p:nvPicPr>
          <p:cNvPr id="78854" name="Picture 8" descr="思考"/>
          <p:cNvPicPr>
            <a:picLocks noChangeAspect="1"/>
          </p:cNvPicPr>
          <p:nvPr/>
        </p:nvPicPr>
        <p:blipFill>
          <a:blip r:embed="rId5"/>
          <a:stretch>
            <a:fillRect/>
          </a:stretch>
        </p:blipFill>
        <p:spPr>
          <a:xfrm>
            <a:off x="7956550" y="2636838"/>
            <a:ext cx="792163" cy="1200150"/>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00355" name="Rectangle 3"/>
          <p:cNvSpPr>
            <a:spLocks noGrp="1" noRot="1" noChangeArrowheads="1"/>
          </p:cNvSpPr>
          <p:nvPr>
            <p:ph idx="1"/>
          </p:nvPr>
        </p:nvSpPr>
        <p:spPr>
          <a:xfrm>
            <a:off x="301625" y="765175"/>
            <a:ext cx="9166225" cy="53340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What can we do now?</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rPr>
              <a:t>imagery thinking ? logical thinking ?</a:t>
            </a: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cs typeface="+mn-cs"/>
              </a:rPr>
              <a:t>For prompting the pattern recognition technology, we had better </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rPr>
              <a:t>focus on what it is good at</a:t>
            </a:r>
          </a:p>
          <a:p>
            <a:pPr marL="1143000" marR="0" lvl="2" indent="-2286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rPr>
              <a:t>Data processing</a:t>
            </a:r>
          </a:p>
          <a:p>
            <a:pPr marL="1143000" marR="0" lvl="2" indent="-2286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rPr>
              <a:t>Determinative decision making</a:t>
            </a:r>
          </a:p>
          <a:p>
            <a:pPr marL="1143000" marR="0" lvl="2" indent="-2286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rPr>
              <a:t>Limited interaction learning</a:t>
            </a:r>
          </a:p>
          <a:p>
            <a:pPr marL="1143000" marR="0" lvl="2" indent="-2286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rPr>
              <a:t>Robust</a:t>
            </a: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endPar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Char char="§"/>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rPr>
              <a:t>not waste the time on what it is incompetent.</a:t>
            </a:r>
          </a:p>
          <a:p>
            <a:pPr marL="1143000" marR="0" lvl="2" indent="-2286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r>
              <a:rPr kumimoji="0" lang="en-US" altLang="zh-CN"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Times New Roman" panose="02020603050405020304" pitchFamily="18" charset="0"/>
                <a:ea typeface="+mn-ea"/>
              </a:rPr>
              <a:t>Imagery thinking</a:t>
            </a: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0"/>
              </a:spcAft>
              <a:buClr>
                <a:schemeClr val="folHlink"/>
              </a:buClr>
              <a:buSzTx/>
              <a:buFont typeface="Wingdings" panose="05000000000000000000" pitchFamily="2" charset="2"/>
              <a:buNone/>
              <a:defRPr/>
            </a:pPr>
            <a:endPar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endParaRPr>
          </a:p>
          <a:p>
            <a:pPr marL="342900" marR="0" lvl="0" indent="-342900" algn="l" defTabSz="914400" rtl="0" eaLnBrk="1" fontAlgn="base" latinLnBrk="0" hangingPunct="1">
              <a:lnSpc>
                <a:spcPct val="90000"/>
              </a:lnSpc>
              <a:spcBef>
                <a:spcPct val="20000"/>
              </a:spcBef>
              <a:spcAft>
                <a:spcPct val="0"/>
              </a:spcAft>
              <a:buClr>
                <a:schemeClr val="hlink"/>
              </a:buClr>
              <a:buSzPct val="80000"/>
              <a:buFont typeface="Arial" panose="020B0604020202020204" pitchFamily="34" charset="0"/>
              <a:buChar char="►"/>
              <a:defRPr/>
            </a:pP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79875" name="Picture 4" descr="runing"/>
          <p:cNvPicPr>
            <a:picLocks noChangeAspect="1"/>
          </p:cNvPicPr>
          <p:nvPr/>
        </p:nvPicPr>
        <p:blipFill>
          <a:blip r:embed="rId2"/>
          <a:stretch>
            <a:fillRect/>
          </a:stretch>
        </p:blipFill>
        <p:spPr>
          <a:xfrm>
            <a:off x="4932363" y="2708275"/>
            <a:ext cx="4211637" cy="1389063"/>
          </a:xfrm>
          <a:prstGeom prst="rect">
            <a:avLst/>
          </a:prstGeom>
          <a:noFill/>
          <a:ln w="9525">
            <a:noFill/>
          </a:ln>
        </p:spPr>
      </p:pic>
      <p:pic>
        <p:nvPicPr>
          <p:cNvPr id="79876" name="Picture 5" descr="自行车"/>
          <p:cNvPicPr>
            <a:picLocks noChangeAspect="1"/>
          </p:cNvPicPr>
          <p:nvPr/>
        </p:nvPicPr>
        <p:blipFill>
          <a:blip r:embed="rId3"/>
          <a:stretch>
            <a:fillRect/>
          </a:stretch>
        </p:blipFill>
        <p:spPr>
          <a:xfrm>
            <a:off x="7358063" y="4402138"/>
            <a:ext cx="1785937" cy="2455862"/>
          </a:xfrm>
          <a:prstGeom prst="rect">
            <a:avLst/>
          </a:prstGeom>
          <a:noFill/>
          <a:ln w="9525">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What</a:t>
            </a: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Arial" panose="020B0604020202020204"/>
                <a:ea typeface="+mj-ea"/>
                <a:cs typeface="+mj-cs"/>
              </a:rPr>
              <a:t>’</a:t>
            </a: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s the extreme potential of the pattern recognition technology?</a:t>
            </a:r>
          </a:p>
        </p:txBody>
      </p:sp>
      <p:sp>
        <p:nvSpPr>
          <p:cNvPr id="105475" name="Rectangle 3"/>
          <p:cNvSpPr>
            <a:spLocks noGrp="1" noRot="1" noChangeArrowheads="1"/>
          </p:cNvSpPr>
          <p:nvPr>
            <p:ph idx="1"/>
          </p:nvPr>
        </p:nvSpPr>
        <p:spPr>
          <a:xfrm>
            <a:off x="323850" y="1844675"/>
            <a:ext cx="8540750" cy="44989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Will the time when the intelligent machine  govern the earth and people come ? </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Where is the farthest  place? </a:t>
            </a:r>
          </a:p>
          <a:p>
            <a:pPr marL="342900" marR="0" lvl="0" indent="-342900" algn="l"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80899" name="Picture 4" descr="远方 1"/>
          <p:cNvPicPr>
            <a:picLocks noChangeAspect="1"/>
          </p:cNvPicPr>
          <p:nvPr/>
        </p:nvPicPr>
        <p:blipFill>
          <a:blip r:embed="rId2"/>
          <a:stretch>
            <a:fillRect/>
          </a:stretch>
        </p:blipFill>
        <p:spPr>
          <a:xfrm>
            <a:off x="323850" y="5429250"/>
            <a:ext cx="2133600" cy="1428750"/>
          </a:xfrm>
          <a:prstGeom prst="rect">
            <a:avLst/>
          </a:prstGeom>
          <a:noFill/>
          <a:ln w="9525">
            <a:noFill/>
          </a:ln>
        </p:spPr>
      </p:pic>
      <p:pic>
        <p:nvPicPr>
          <p:cNvPr id="80900" name="Picture 5" descr="远方2"/>
          <p:cNvPicPr>
            <a:picLocks noChangeAspect="1"/>
          </p:cNvPicPr>
          <p:nvPr/>
        </p:nvPicPr>
        <p:blipFill>
          <a:blip r:embed="rId3"/>
          <a:stretch>
            <a:fillRect/>
          </a:stretch>
        </p:blipFill>
        <p:spPr>
          <a:xfrm>
            <a:off x="3059113" y="5429250"/>
            <a:ext cx="2066925" cy="1428750"/>
          </a:xfrm>
          <a:prstGeom prst="rect">
            <a:avLst/>
          </a:prstGeom>
          <a:noFill/>
          <a:ln w="9525">
            <a:noFill/>
          </a:ln>
        </p:spPr>
      </p:pic>
      <p:pic>
        <p:nvPicPr>
          <p:cNvPr id="80901" name="Picture 6" descr="远方3"/>
          <p:cNvPicPr>
            <a:picLocks noChangeAspect="1"/>
          </p:cNvPicPr>
          <p:nvPr/>
        </p:nvPicPr>
        <p:blipFill>
          <a:blip r:embed="rId4"/>
          <a:stretch>
            <a:fillRect/>
          </a:stretch>
        </p:blipFill>
        <p:spPr>
          <a:xfrm>
            <a:off x="5580063" y="5443538"/>
            <a:ext cx="3168650" cy="1414462"/>
          </a:xfrm>
          <a:prstGeom prst="rect">
            <a:avLst/>
          </a:prstGeom>
          <a:noFill/>
          <a:ln w="9525">
            <a:noFill/>
          </a:ln>
        </p:spPr>
      </p:pic>
      <p:pic>
        <p:nvPicPr>
          <p:cNvPr id="80902" name="Picture 7" descr="机器人 人类1"/>
          <p:cNvPicPr>
            <a:picLocks noChangeAspect="1"/>
          </p:cNvPicPr>
          <p:nvPr/>
        </p:nvPicPr>
        <p:blipFill>
          <a:blip r:embed="rId5"/>
          <a:stretch>
            <a:fillRect/>
          </a:stretch>
        </p:blipFill>
        <p:spPr>
          <a:xfrm>
            <a:off x="827088" y="3068638"/>
            <a:ext cx="2162175" cy="1428750"/>
          </a:xfrm>
          <a:prstGeom prst="rect">
            <a:avLst/>
          </a:prstGeom>
          <a:noFill/>
          <a:ln w="9525">
            <a:noFill/>
          </a:ln>
        </p:spPr>
      </p:pic>
      <p:pic>
        <p:nvPicPr>
          <p:cNvPr id="80903" name="Picture 8" descr="机器人 人类3"/>
          <p:cNvPicPr>
            <a:picLocks noChangeAspect="1"/>
          </p:cNvPicPr>
          <p:nvPr/>
        </p:nvPicPr>
        <p:blipFill>
          <a:blip r:embed="rId6"/>
          <a:stretch>
            <a:fillRect/>
          </a:stretch>
        </p:blipFill>
        <p:spPr>
          <a:xfrm>
            <a:off x="3348038" y="3068638"/>
            <a:ext cx="2143125" cy="1428750"/>
          </a:xfrm>
          <a:prstGeom prst="rect">
            <a:avLst/>
          </a:prstGeom>
          <a:noFill/>
          <a:ln w="9525">
            <a:noFill/>
          </a:ln>
        </p:spPr>
      </p:pic>
      <p:pic>
        <p:nvPicPr>
          <p:cNvPr id="80904" name="Picture 9" descr="机器人 人类2"/>
          <p:cNvPicPr>
            <a:picLocks noChangeAspect="1"/>
          </p:cNvPicPr>
          <p:nvPr/>
        </p:nvPicPr>
        <p:blipFill>
          <a:blip r:embed="rId7"/>
          <a:stretch>
            <a:fillRect/>
          </a:stretch>
        </p:blipFill>
        <p:spPr>
          <a:xfrm>
            <a:off x="6084888" y="3068638"/>
            <a:ext cx="2555875" cy="1423987"/>
          </a:xfrm>
          <a:prstGeom prst="rect">
            <a:avLst/>
          </a:prstGeom>
          <a:noFill/>
          <a:ln w="9525">
            <a:noFill/>
          </a:ln>
        </p:spPr>
      </p:pic>
    </p:spTree>
  </p:cSld>
  <p:clrMapOvr>
    <a:masterClrMapping/>
  </p:clrMapOvr>
</p:sld>
</file>

<file path=ppt/theme/theme1.xml><?xml version="1.0" encoding="utf-8"?>
<a:theme xmlns:a="http://schemas.openxmlformats.org/drawingml/2006/main"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Compas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Compass 1">
        <a:dk1>
          <a:srgbClr val="00007A"/>
        </a:dk1>
        <a:lt1>
          <a:srgbClr val="FFFFFF"/>
        </a:lt1>
        <a:dk2>
          <a:srgbClr val="000066"/>
        </a:dk2>
        <a:lt2>
          <a:srgbClr val="CCECFF"/>
        </a:lt2>
        <a:accent1>
          <a:srgbClr val="6F64C2"/>
        </a:accent1>
        <a:accent2>
          <a:srgbClr val="0089BA"/>
        </a:accent2>
        <a:accent3>
          <a:srgbClr val="AAAAB8"/>
        </a:accent3>
        <a:accent4>
          <a:srgbClr val="DADADA"/>
        </a:accent4>
        <a:accent5>
          <a:srgbClr val="BBB8DD"/>
        </a:accent5>
        <a:accent6>
          <a:srgbClr val="007CA8"/>
        </a:accent6>
        <a:hlink>
          <a:srgbClr val="66CCFF"/>
        </a:hlink>
        <a:folHlink>
          <a:srgbClr val="00CC99"/>
        </a:folHlink>
      </a:clrScheme>
      <a:clrMap bg1="dk2" tx1="lt1" bg2="dk1" tx2="lt2" accent1="accent1" accent2="accent2" accent3="accent3" accent4="accent4" accent5="accent5" accent6="accent6" hlink="hlink" folHlink="folHlink"/>
    </a:extraClrScheme>
    <a:extraClrScheme>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clrMap bg1="dk2" tx1="lt1" bg2="dk1" tx2="lt2" accent1="accent1" accent2="accent2" accent3="accent3" accent4="accent4" accent5="accent5" accent6="accent6" hlink="hlink" folHlink="folHlink"/>
    </a:extraClrScheme>
    <a:extraClrScheme>
      <a:clrScheme name="Compass 3">
        <a:dk1>
          <a:srgbClr val="860000"/>
        </a:dk1>
        <a:lt1>
          <a:srgbClr val="FFFFFF"/>
        </a:lt1>
        <a:dk2>
          <a:srgbClr val="800000"/>
        </a:dk2>
        <a:lt2>
          <a:srgbClr val="FFFFCC"/>
        </a:lt2>
        <a:accent1>
          <a:srgbClr val="FF6600"/>
        </a:accent1>
        <a:accent2>
          <a:srgbClr val="FF9933"/>
        </a:accent2>
        <a:accent3>
          <a:srgbClr val="C0AAAA"/>
        </a:accent3>
        <a:accent4>
          <a:srgbClr val="DADADA"/>
        </a:accent4>
        <a:accent5>
          <a:srgbClr val="FFB8AA"/>
        </a:accent5>
        <a:accent6>
          <a:srgbClr val="E78A2D"/>
        </a:accent6>
        <a:hlink>
          <a:srgbClr val="FFCC00"/>
        </a:hlink>
        <a:folHlink>
          <a:srgbClr val="CC9900"/>
        </a:folHlink>
      </a:clrScheme>
      <a:clrMap bg1="dk2" tx1="lt1" bg2="dk1" tx2="lt2" accent1="accent1" accent2="accent2" accent3="accent3" accent4="accent4" accent5="accent5" accent6="accent6" hlink="hlink" folHlink="folHlink"/>
    </a:extraClrScheme>
    <a:extraClrScheme>
      <a:clrScheme name="Compass 4">
        <a:dk1>
          <a:srgbClr val="676A5C"/>
        </a:dk1>
        <a:lt1>
          <a:srgbClr val="FFFFFF"/>
        </a:lt1>
        <a:dk2>
          <a:srgbClr val="686B5D"/>
        </a:dk2>
        <a:lt2>
          <a:srgbClr val="FFFFCC"/>
        </a:lt2>
        <a:accent1>
          <a:srgbClr val="CC6600"/>
        </a:accent1>
        <a:accent2>
          <a:srgbClr val="809EA8"/>
        </a:accent2>
        <a:accent3>
          <a:srgbClr val="B9BAB6"/>
        </a:accent3>
        <a:accent4>
          <a:srgbClr val="DADADA"/>
        </a:accent4>
        <a:accent5>
          <a:srgbClr val="E2B8AA"/>
        </a:accent5>
        <a:accent6>
          <a:srgbClr val="738F98"/>
        </a:accent6>
        <a:hlink>
          <a:srgbClr val="DDBF4F"/>
        </a:hlink>
        <a:folHlink>
          <a:srgbClr val="B7B6A3"/>
        </a:folHlink>
      </a:clrScheme>
      <a:clrMap bg1="dk2" tx1="lt1" bg2="dk1" tx2="lt2" accent1="accent1" accent2="accent2" accent3="accent3" accent4="accent4" accent5="accent5" accent6="accent6" hlink="hlink" folHlink="folHlink"/>
    </a:extraClrScheme>
    <a:extraClrScheme>
      <a:clrScheme name="Compass 5">
        <a:dk1>
          <a:srgbClr val="AC835E"/>
        </a:dk1>
        <a:lt1>
          <a:srgbClr val="FFFFFF"/>
        </a:lt1>
        <a:dk2>
          <a:srgbClr val="AE8764"/>
        </a:dk2>
        <a:lt2>
          <a:srgbClr val="FFFFCC"/>
        </a:lt2>
        <a:accent1>
          <a:srgbClr val="CC6600"/>
        </a:accent1>
        <a:accent2>
          <a:srgbClr val="FF5050"/>
        </a:accent2>
        <a:accent3>
          <a:srgbClr val="D3C3B8"/>
        </a:accent3>
        <a:accent4>
          <a:srgbClr val="DADADA"/>
        </a:accent4>
        <a:accent5>
          <a:srgbClr val="E2B8AA"/>
        </a:accent5>
        <a:accent6>
          <a:srgbClr val="E74848"/>
        </a:accent6>
        <a:hlink>
          <a:srgbClr val="FFCC99"/>
        </a:hlink>
        <a:folHlink>
          <a:srgbClr val="FF9966"/>
        </a:folHlink>
      </a:clrScheme>
      <a:clrMap bg1="dk2" tx1="lt1" bg2="dk1" tx2="lt2" accent1="accent1" accent2="accent2" accent3="accent3" accent4="accent4" accent5="accent5" accent6="accent6" hlink="hlink" folHlink="folHlink"/>
    </a:extraClrScheme>
    <a:extraClrScheme>
      <a:clrScheme name="Compass 6">
        <a:dk1>
          <a:srgbClr val="526133"/>
        </a:dk1>
        <a:lt1>
          <a:srgbClr val="FFFFFF"/>
        </a:lt1>
        <a:dk2>
          <a:srgbClr val="4E5D31"/>
        </a:dk2>
        <a:lt2>
          <a:srgbClr val="FFFFCC"/>
        </a:lt2>
        <a:accent1>
          <a:srgbClr val="99CC00"/>
        </a:accent1>
        <a:accent2>
          <a:srgbClr val="7A9505"/>
        </a:accent2>
        <a:accent3>
          <a:srgbClr val="B2B6AD"/>
        </a:accent3>
        <a:accent4>
          <a:srgbClr val="DADADA"/>
        </a:accent4>
        <a:accent5>
          <a:srgbClr val="CAE2AA"/>
        </a:accent5>
        <a:accent6>
          <a:srgbClr val="6E8704"/>
        </a:accent6>
        <a:hlink>
          <a:srgbClr val="FFCC00"/>
        </a:hlink>
        <a:folHlink>
          <a:srgbClr val="CCCC00"/>
        </a:folHlink>
      </a:clrScheme>
      <a:clrMap bg1="dk2" tx1="lt1" bg2="dk1" tx2="lt2" accent1="accent1" accent2="accent2" accent3="accent3" accent4="accent4" accent5="accent5" accent6="accent6" hlink="hlink" folHlink="folHlink"/>
    </a:extraClrScheme>
    <a:extraClrScheme>
      <a:clrScheme name="Compass 7">
        <a:dk1>
          <a:srgbClr val="000000"/>
        </a:dk1>
        <a:lt1>
          <a:srgbClr val="DDDCC5"/>
        </a:lt1>
        <a:dk2>
          <a:srgbClr val="95934B"/>
        </a:dk2>
        <a:lt2>
          <a:srgbClr val="DBDAC3"/>
        </a:lt2>
        <a:accent1>
          <a:srgbClr val="EAEBE1"/>
        </a:accent1>
        <a:accent2>
          <a:srgbClr val="9DB0B7"/>
        </a:accent2>
        <a:accent3>
          <a:srgbClr val="EBEBDF"/>
        </a:accent3>
        <a:accent4>
          <a:srgbClr val="000000"/>
        </a:accent4>
        <a:accent5>
          <a:srgbClr val="F3F3EE"/>
        </a:accent5>
        <a:accent6>
          <a:srgbClr val="8E9FA6"/>
        </a:accent6>
        <a:hlink>
          <a:srgbClr val="009900"/>
        </a:hlink>
        <a:folHlink>
          <a:srgbClr val="808000"/>
        </a:folHlink>
      </a:clrScheme>
      <a:clrMap bg1="lt1" tx1="dk1" bg2="lt2" tx2="dk2" accent1="accent1" accent2="accent2" accent3="accent3" accent4="accent4" accent5="accent5" accent6="accent6" hlink="hlink" folHlink="folHlink"/>
    </a:extraClrScheme>
    <a:extraClrScheme>
      <a:clrScheme name="Compass 8">
        <a:dk1>
          <a:srgbClr val="007E7B"/>
        </a:dk1>
        <a:lt1>
          <a:srgbClr val="FFFFFF"/>
        </a:lt1>
        <a:dk2>
          <a:srgbClr val="008080"/>
        </a:dk2>
        <a:lt2>
          <a:srgbClr val="FFFF99"/>
        </a:lt2>
        <a:accent1>
          <a:srgbClr val="33CCCC"/>
        </a:accent1>
        <a:accent2>
          <a:srgbClr val="00CC66"/>
        </a:accent2>
        <a:accent3>
          <a:srgbClr val="AAC0C0"/>
        </a:accent3>
        <a:accent4>
          <a:srgbClr val="DADADA"/>
        </a:accent4>
        <a:accent5>
          <a:srgbClr val="ADE2E2"/>
        </a:accent5>
        <a:accent6>
          <a:srgbClr val="00B95C"/>
        </a:accent6>
        <a:hlink>
          <a:srgbClr val="CCFFCC"/>
        </a:hlink>
        <a:folHlink>
          <a:srgbClr val="FFFFCC"/>
        </a:folHlink>
      </a:clrScheme>
      <a:clrMap bg1="dk2" tx1="lt1" bg2="dk1" tx2="lt2" accent1="accent1" accent2="accent2" accent3="accent3" accent4="accent4" accent5="accent5" accent6="accent6" hlink="hlink" folHlink="folHlink"/>
    </a:extraClrScheme>
    <a:extraClrScheme>
      <a:clrScheme name="Compass 9">
        <a:dk1>
          <a:srgbClr val="000000"/>
        </a:dk1>
        <a:lt1>
          <a:srgbClr val="FFFFFF"/>
        </a:lt1>
        <a:dk2>
          <a:srgbClr val="000000"/>
        </a:dk2>
        <a:lt2>
          <a:srgbClr val="FEFEFE"/>
        </a:lt2>
        <a:accent1>
          <a:srgbClr val="E1E1FF"/>
        </a:accent1>
        <a:accent2>
          <a:srgbClr val="D9FFF8"/>
        </a:accent2>
        <a:accent3>
          <a:srgbClr val="FFFFFF"/>
        </a:accent3>
        <a:accent4>
          <a:srgbClr val="000000"/>
        </a:accent4>
        <a:accent5>
          <a:srgbClr val="EEEEFF"/>
        </a:accent5>
        <a:accent6>
          <a:srgbClr val="C4E7E1"/>
        </a:accent6>
        <a:hlink>
          <a:srgbClr val="9966FF"/>
        </a:hlink>
        <a:folHlink>
          <a:srgbClr val="66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Compass</Template>
  <TotalTime>8</TotalTime>
  <Words>2274</Words>
  <Application>Microsoft Office PowerPoint</Application>
  <PresentationFormat>全屏显示(4:3)</PresentationFormat>
  <Paragraphs>545</Paragraphs>
  <Slides>92</Slides>
  <Notes>1</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92</vt:i4>
      </vt:variant>
    </vt:vector>
  </HeadingPairs>
  <TitlesOfParts>
    <vt:vector size="104" baseType="lpstr">
      <vt:lpstr>Gulim</vt:lpstr>
      <vt:lpstr>SimSun-ExtB</vt:lpstr>
      <vt:lpstr>华文隶书</vt:lpstr>
      <vt:lpstr>宋体</vt:lpstr>
      <vt:lpstr>Arial</vt:lpstr>
      <vt:lpstr>Tahoma</vt:lpstr>
      <vt:lpstr>Times</vt:lpstr>
      <vt:lpstr>Times New Roman</vt:lpstr>
      <vt:lpstr>Wingdings</vt:lpstr>
      <vt:lpstr>Compass</vt:lpstr>
      <vt:lpstr>Microsoft PowerPoint 97-2003 幻灯片</vt:lpstr>
      <vt:lpstr>Microsoft 公式 3.0</vt:lpstr>
      <vt:lpstr>Pattern Classification    Pattern Classification (2nd ed) by R. O. Duda, P. E. Hart and D. G. Stork, John Wiley &amp; Sons, 2000  </vt:lpstr>
      <vt:lpstr>Chapter 1: Introduction to Pattern Recognition (Sections 1.1-1.6)</vt:lpstr>
      <vt:lpstr>What is Pattern Recognition</vt:lpstr>
      <vt:lpstr>PowerPoint 演示文稿</vt:lpstr>
      <vt:lpstr>A widely used technology</vt:lpstr>
      <vt:lpstr>Pattern recognition technology has been used in almost all of the fields</vt:lpstr>
      <vt:lpstr>PowerPoint 演示文稿</vt:lpstr>
      <vt:lpstr>PowerPoint 演示文稿</vt:lpstr>
      <vt:lpstr>PowerPoint 演示文稿</vt:lpstr>
      <vt:lpstr>PowerPoint 演示文稿</vt:lpstr>
      <vt:lpstr>Cloud Patterns</vt:lpstr>
      <vt:lpstr>PowerPoint 演示文稿</vt:lpstr>
      <vt:lpstr>PowerPoint 演示文稿</vt:lpstr>
      <vt:lpstr>Other examples of patterns</vt:lpstr>
      <vt:lpstr>PowerPoint 演示文稿</vt:lpstr>
      <vt:lpstr>PowerPoint 演示文稿</vt:lpstr>
      <vt:lpstr>MOTIVATION FOR THE STUDY OF PATTERN RECOGNITION</vt:lpstr>
      <vt:lpstr>PowerPoint 演示文稿</vt:lpstr>
      <vt:lpstr>PowerPoint 演示文稿</vt:lpstr>
      <vt:lpstr>Are humans loser when meeting AI  ?</vt:lpstr>
      <vt:lpstr>AI depends on humans’ wisdom</vt:lpstr>
      <vt:lpstr>PowerPoint 演示文稿</vt:lpstr>
      <vt:lpstr>Integration of multiple techniques </vt:lpstr>
      <vt:lpstr>Deep learning</vt:lpstr>
      <vt:lpstr>Deep learning</vt:lpstr>
      <vt:lpstr>Deep learning:   somewhat likes humans’ learning</vt:lpstr>
      <vt:lpstr>key:  Patter recognition</vt:lpstr>
      <vt:lpstr>Learning from the brain</vt:lpstr>
      <vt:lpstr>“Patterns” in the brain</vt:lpstr>
      <vt:lpstr>PowerPoint 演示文稿</vt:lpstr>
      <vt:lpstr>Learning from the brain </vt:lpstr>
      <vt:lpstr>Exploration and advances</vt:lpstr>
      <vt:lpstr>Future: AI and PR</vt:lpstr>
      <vt:lpstr>Basic goal of Pattern classification</vt:lpstr>
      <vt:lpstr>How to a system work: simple demo</vt:lpstr>
      <vt:lpstr>An example </vt:lpstr>
      <vt:lpstr>Another example </vt:lpstr>
      <vt:lpstr>TYPE OF PATTERNS</vt:lpstr>
      <vt:lpstr>APPROACH TO PATTERN RECOGNITION</vt:lpstr>
      <vt:lpstr> STATISTICAL APPROACH: Using statistics to determine the relationship  between inputs and outputs  </vt:lpstr>
      <vt:lpstr>MACHINE PERCEPTION</vt:lpstr>
      <vt:lpstr>STATISTICAL APPROACH</vt:lpstr>
      <vt:lpstr>Classification Method </vt:lpstr>
      <vt:lpstr>SYNTACTIC APPROACH</vt:lpstr>
      <vt:lpstr>SYNTACTIC APPROACH</vt:lpstr>
      <vt:lpstr>PowerPoint 演示文稿</vt:lpstr>
      <vt:lpstr>Difficulties</vt:lpstr>
      <vt:lpstr>Difficulties</vt:lpstr>
      <vt:lpstr>An Example With More Details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Theory: Classifiers with proper low       complexity is favored</vt:lpstr>
      <vt:lpstr>More training samples are better</vt:lpstr>
      <vt:lpstr>Success of deep learning</vt:lpstr>
      <vt:lpstr>PowerPoint 演示文稿</vt:lpstr>
      <vt:lpstr>PowerPoint 演示文稿</vt:lpstr>
      <vt:lpstr>Generalized ability</vt:lpstr>
      <vt:lpstr>PowerPoint 演示文稿</vt:lpstr>
      <vt:lpstr>Pattern Recognition Systems</vt:lpstr>
      <vt:lpstr>Flowchart of a pattern recognition system: Training and test</vt:lpstr>
      <vt:lpstr>PowerPoint 演示文稿</vt:lpstr>
      <vt:lpstr>PowerPoint 演示文稿</vt:lpstr>
      <vt:lpstr>PowerPoint 演示文稿</vt:lpstr>
      <vt:lpstr>The Design Cycle</vt:lpstr>
      <vt:lpstr>PowerPoint 演示文稿</vt:lpstr>
      <vt:lpstr>PowerPoint 演示文稿</vt:lpstr>
      <vt:lpstr>PowerPoint 演示文稿</vt:lpstr>
      <vt:lpstr>PowerPoint 演示文稿</vt:lpstr>
      <vt:lpstr>PowerPoint 演示文稿</vt:lpstr>
      <vt:lpstr>More exploration</vt:lpstr>
      <vt:lpstr>Learning Paradigms</vt:lpstr>
      <vt:lpstr>PowerPoint 演示文稿</vt:lpstr>
      <vt:lpstr>PowerPoint 演示文稿</vt:lpstr>
      <vt:lpstr>How to make the machine work better in pattern recognition ?</vt:lpstr>
      <vt:lpstr>  Can the pattern recognition ability of the machine  be greater than the human? </vt:lpstr>
      <vt:lpstr>PowerPoint 演示文稿</vt:lpstr>
      <vt:lpstr>What’s the extreme potential of the pattern recognition technology?</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Djamel Bouchaffra</dc:creator>
  <cp:lastModifiedBy>PengCloud</cp:lastModifiedBy>
  <cp:revision>381</cp:revision>
  <dcterms:created xsi:type="dcterms:W3CDTF">2001-01-08T16:51:00Z</dcterms:created>
  <dcterms:modified xsi:type="dcterms:W3CDTF">2017-12-28T06:48:12Z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2052-10.1.0.6759</vt:lpwstr>
  </property>
</Properties>
</file>